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31" r:id="rId3"/>
    <p:sldId id="333" r:id="rId4"/>
    <p:sldId id="317" r:id="rId5"/>
    <p:sldId id="258" r:id="rId6"/>
    <p:sldId id="259" r:id="rId7"/>
    <p:sldId id="260" r:id="rId8"/>
    <p:sldId id="261" r:id="rId9"/>
    <p:sldId id="262" r:id="rId10"/>
    <p:sldId id="263" r:id="rId11"/>
    <p:sldId id="291" r:id="rId12"/>
    <p:sldId id="264" r:id="rId13"/>
    <p:sldId id="292" r:id="rId14"/>
    <p:sldId id="265" r:id="rId15"/>
    <p:sldId id="277" r:id="rId16"/>
    <p:sldId id="332" r:id="rId17"/>
    <p:sldId id="290" r:id="rId18"/>
    <p:sldId id="266" r:id="rId19"/>
    <p:sldId id="267" r:id="rId20"/>
    <p:sldId id="268" r:id="rId21"/>
    <p:sldId id="293" r:id="rId22"/>
    <p:sldId id="294" r:id="rId23"/>
    <p:sldId id="328" r:id="rId24"/>
    <p:sldId id="329" r:id="rId25"/>
    <p:sldId id="327" r:id="rId26"/>
    <p:sldId id="295" r:id="rId27"/>
    <p:sldId id="330" r:id="rId28"/>
    <p:sldId id="269" r:id="rId29"/>
    <p:sldId id="270" r:id="rId30"/>
    <p:sldId id="272" r:id="rId31"/>
    <p:sldId id="271" r:id="rId32"/>
    <p:sldId id="296" r:id="rId33"/>
    <p:sldId id="273" r:id="rId34"/>
    <p:sldId id="274" r:id="rId35"/>
    <p:sldId id="275" r:id="rId36"/>
    <p:sldId id="316" r:id="rId37"/>
    <p:sldId id="318" r:id="rId38"/>
    <p:sldId id="319" r:id="rId39"/>
    <p:sldId id="320" r:id="rId40"/>
    <p:sldId id="321" r:id="rId41"/>
    <p:sldId id="322" r:id="rId42"/>
    <p:sldId id="323" r:id="rId43"/>
    <p:sldId id="324" r:id="rId4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6" autoAdjust="0"/>
    <p:restoredTop sz="94660"/>
  </p:normalViewPr>
  <p:slideViewPr>
    <p:cSldViewPr>
      <p:cViewPr varScale="1">
        <p:scale>
          <a:sx n="117" d="100"/>
          <a:sy n="117" d="100"/>
        </p:scale>
        <p:origin x="-16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18ACC6B1-1F67-4044-AD39-3B391CAE704F}" type="datetimeFigureOut">
              <a:rPr lang="pl-PL" smtClean="0"/>
              <a:t>20.05.2019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18ACC6B1-1F67-4044-AD39-3B391CAE704F}" type="datetimeFigureOut">
              <a:rPr lang="pl-PL" smtClean="0"/>
              <a:t>20.05.2019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8ACC6B1-1F67-4044-AD39-3B391CAE704F}" type="datetimeFigureOut">
              <a:rPr lang="pl-PL" smtClean="0"/>
              <a:t>20.05.2019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009466F-F333-41CE-868E-12B941AC451E}" type="slidenum">
              <a:rPr lang="pl-PL" smtClean="0"/>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18ACC6B1-1F67-4044-AD39-3B391CAE704F}" type="datetimeFigureOut">
              <a:rPr lang="pl-PL" smtClean="0"/>
              <a:t>20.05.2019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009466F-F333-41CE-868E-12B941AC451E}"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8ACC6B1-1F67-4044-AD39-3B391CAE704F}" type="datetimeFigureOut">
              <a:rPr lang="pl-PL" smtClean="0"/>
              <a:t>20.05.2019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18ACC6B1-1F67-4044-AD39-3B391CAE704F}" type="datetimeFigureOut">
              <a:rPr lang="pl-PL" smtClean="0"/>
              <a:t>20.05.2019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009466F-F333-41CE-868E-12B941AC451E}" type="slidenum">
              <a:rPr lang="pl-PL" smtClean="0"/>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18ACC6B1-1F67-4044-AD39-3B391CAE704F}" type="datetimeFigureOut">
              <a:rPr lang="pl-PL" smtClean="0"/>
              <a:t>20.05.2019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18ACC6B1-1F67-4044-AD39-3B391CAE704F}" type="datetimeFigureOut">
              <a:rPr lang="pl-PL" smtClean="0"/>
              <a:t>20.05.2019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8ACC6B1-1F67-4044-AD39-3B391CAE704F}" type="datetimeFigureOut">
              <a:rPr lang="pl-PL" smtClean="0"/>
              <a:t>20.05.2019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009466F-F333-41CE-868E-12B941AC451E}"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ACC6B1-1F67-4044-AD39-3B391CAE704F}" type="datetimeFigureOut">
              <a:rPr lang="pl-PL" smtClean="0"/>
              <a:t>20.05.2019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009466F-F333-41CE-868E-12B941AC451E}" type="slidenum">
              <a:rPr lang="pl-PL" smtClean="0"/>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18ACC6B1-1F67-4044-AD39-3B391CAE704F}" type="datetimeFigureOut">
              <a:rPr lang="pl-PL" smtClean="0"/>
              <a:t>20.05.2019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009466F-F333-41CE-868E-12B941AC451E}" type="slidenum">
              <a:rPr lang="pl-PL" smtClean="0"/>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8ACC6B1-1F67-4044-AD39-3B391CAE704F}" type="datetimeFigureOut">
              <a:rPr lang="pl-PL" smtClean="0"/>
              <a:t>20.05.2019</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009466F-F333-41CE-868E-12B941AC451E}" type="slidenum">
              <a:rPr lang="pl-PL" smtClean="0"/>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Zawieranie umów na odległość</a:t>
            </a:r>
            <a:endParaRPr lang="pl-PL" dirty="0"/>
          </a:p>
        </p:txBody>
      </p:sp>
      <p:sp>
        <p:nvSpPr>
          <p:cNvPr id="3" name="Podtytuł 2"/>
          <p:cNvSpPr>
            <a:spLocks noGrp="1"/>
          </p:cNvSpPr>
          <p:nvPr>
            <p:ph type="subTitle" idx="1"/>
          </p:nvPr>
        </p:nvSpPr>
        <p:spPr>
          <a:xfrm>
            <a:off x="539552" y="3573016"/>
            <a:ext cx="7854696" cy="1872208"/>
          </a:xfrm>
        </p:spPr>
        <p:txBody>
          <a:bodyPr>
            <a:normAutofit fontScale="32500" lnSpcReduction="20000"/>
          </a:bodyPr>
          <a:lstStyle/>
          <a:p>
            <a:r>
              <a:rPr lang="pl-PL" sz="3500" dirty="0">
                <a:solidFill>
                  <a:schemeClr val="bg1"/>
                </a:solidFill>
              </a:rPr>
              <a:t>Materiał  przygotowany w ramach edukacji prawnej, zmierzającej do zwiększenia świadomości prawnej społeczeństwa przez:</a:t>
            </a:r>
          </a:p>
          <a:p>
            <a:endParaRPr lang="pl-PL" sz="3500" b="1" dirty="0">
              <a:solidFill>
                <a:schemeClr val="bg1"/>
              </a:solidFill>
            </a:endParaRPr>
          </a:p>
          <a:p>
            <a:r>
              <a:rPr lang="pl-PL" sz="3500" b="1" dirty="0">
                <a:solidFill>
                  <a:schemeClr val="bg1"/>
                </a:solidFill>
              </a:rPr>
              <a:t>Kancelarię Radcy Prawnego </a:t>
            </a:r>
          </a:p>
          <a:p>
            <a:r>
              <a:rPr lang="pl-PL" sz="3500" b="1" dirty="0">
                <a:solidFill>
                  <a:schemeClr val="bg1"/>
                </a:solidFill>
              </a:rPr>
              <a:t>dr Małgorzaty Maliszewskiej</a:t>
            </a:r>
          </a:p>
          <a:p>
            <a:r>
              <a:rPr lang="pl-PL" sz="3500" b="1" dirty="0">
                <a:solidFill>
                  <a:schemeClr val="bg1"/>
                </a:solidFill>
              </a:rPr>
              <a:t>ul. </a:t>
            </a:r>
            <a:r>
              <a:rPr lang="pl-PL" sz="3500" b="1" dirty="0" err="1">
                <a:solidFill>
                  <a:schemeClr val="bg1"/>
                </a:solidFill>
              </a:rPr>
              <a:t>Szczęśliwicka</a:t>
            </a:r>
            <a:r>
              <a:rPr lang="pl-PL" sz="3500" b="1" dirty="0">
                <a:solidFill>
                  <a:schemeClr val="bg1"/>
                </a:solidFill>
              </a:rPr>
              <a:t> 27a lok. 3</a:t>
            </a:r>
          </a:p>
          <a:p>
            <a:r>
              <a:rPr lang="pl-PL" sz="3500" b="1" dirty="0">
                <a:solidFill>
                  <a:schemeClr val="bg1"/>
                </a:solidFill>
              </a:rPr>
              <a:t>02-323 Warszawa</a:t>
            </a:r>
          </a:p>
          <a:p>
            <a:r>
              <a:rPr lang="pl-PL" sz="3500" b="1" dirty="0">
                <a:solidFill>
                  <a:schemeClr val="bg1"/>
                </a:solidFill>
              </a:rPr>
              <a:t>tel. (0-22) 822 30 30; (0-22) 258 62 27</a:t>
            </a:r>
          </a:p>
          <a:p>
            <a:r>
              <a:rPr lang="pl-PL" sz="3500" b="1" dirty="0">
                <a:solidFill>
                  <a:schemeClr val="bg1"/>
                </a:solidFill>
              </a:rPr>
              <a:t>prawnik@drmaliszewskakancelaria.com</a:t>
            </a:r>
          </a:p>
          <a:p>
            <a:endParaRPr lang="pl-PL" dirty="0"/>
          </a:p>
          <a:p>
            <a:endParaRPr lang="pl-PL" dirty="0"/>
          </a:p>
        </p:txBody>
      </p:sp>
    </p:spTree>
    <p:extLst>
      <p:ext uri="{BB962C8B-B14F-4D97-AF65-F5344CB8AC3E}">
        <p14:creationId xmlns:p14="http://schemas.microsoft.com/office/powerpoint/2010/main" val="2581806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47500" lnSpcReduction="20000"/>
          </a:bodyPr>
          <a:lstStyle/>
          <a:p>
            <a:pPr marL="0" indent="0" algn="just">
              <a:buNone/>
            </a:pPr>
            <a:r>
              <a:rPr lang="pl-PL" sz="3100" dirty="0"/>
              <a:t>Od umowy zawartej na odległość należy odróżnić umowę zawartą poza lokalem przedsiębiorstwa. Jest to umowa zawarta:</a:t>
            </a:r>
          </a:p>
          <a:p>
            <a:pPr algn="just"/>
            <a:r>
              <a:rPr lang="pl-PL" sz="3100" dirty="0"/>
              <a:t> przy jednoczesnej fizycznej obecności stron w miejscu, które nie jest lokalem przedsiębiorstwa danego przedsiębiorcy (np. w domu konsumenta, na prezentacji);</a:t>
            </a:r>
          </a:p>
          <a:p>
            <a:pPr marL="0" indent="0" algn="ctr">
              <a:buNone/>
            </a:pPr>
            <a:r>
              <a:rPr lang="pl-PL" sz="3100" dirty="0"/>
              <a:t>lub</a:t>
            </a:r>
          </a:p>
          <a:p>
            <a:pPr algn="just"/>
            <a:r>
              <a:rPr lang="pl-PL" sz="3100" dirty="0"/>
              <a:t>w lokalu przedsiębiorstwa danego przedsiębiorcy lub za pomocą środków porozumiewania się na odległość bezpośrednio po tym, jak nawiązano indywidualny i osobisty kontakt z konsumentem w miejscu, które nie jest lokalem przedsiębiorstwa danego przedsiębiorcy, przy jednoczesnej fizycznej obecności stron (np. zaproszenie konsumenta na pokaz w lokalu przedsiębiorcy);</a:t>
            </a:r>
          </a:p>
          <a:p>
            <a:pPr marL="0" indent="0" algn="ctr">
              <a:buNone/>
            </a:pPr>
            <a:r>
              <a:rPr lang="pl-PL" sz="3100" dirty="0"/>
              <a:t>lub</a:t>
            </a:r>
          </a:p>
          <a:p>
            <a:pPr algn="just"/>
            <a:r>
              <a:rPr lang="pl-PL" sz="3100" dirty="0"/>
              <a:t>podczas wycieczki zorganizowanej przez przedsiębiorcę, której celem lub skutkiem jest promocja oraz zawieranie umów z konsumentami.</a:t>
            </a:r>
          </a:p>
          <a:p>
            <a:endParaRPr lang="pl-PL" dirty="0"/>
          </a:p>
        </p:txBody>
      </p:sp>
      <p:sp>
        <p:nvSpPr>
          <p:cNvPr id="2" name="Tytuł 1"/>
          <p:cNvSpPr>
            <a:spLocks noGrp="1"/>
          </p:cNvSpPr>
          <p:nvPr>
            <p:ph type="title"/>
          </p:nvPr>
        </p:nvSpPr>
        <p:spPr>
          <a:xfrm>
            <a:off x="467544" y="548680"/>
            <a:ext cx="8229600" cy="1010376"/>
          </a:xfrm>
        </p:spPr>
        <p:txBody>
          <a:bodyPr>
            <a:noAutofit/>
          </a:bodyPr>
          <a:lstStyle/>
          <a:p>
            <a:pPr algn="ctr"/>
            <a:r>
              <a:rPr lang="pl-PL" sz="3600" dirty="0" smtClean="0"/>
              <a:t>Przesłanki zawarcia umowy poza lokalem przedsiębiorstwa</a:t>
            </a:r>
            <a:endParaRPr lang="pl-PL" sz="36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43168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636912"/>
            <a:ext cx="8229600" cy="2592288"/>
          </a:xfrm>
        </p:spPr>
        <p:txBody>
          <a:bodyPr/>
          <a:lstStyle/>
          <a:p>
            <a:pPr algn="just"/>
            <a:r>
              <a:rPr lang="pl-PL" dirty="0"/>
              <a:t>Jeżeli konsument wybrał sposób dostarczenia rzeczy inny niż najtańszy zwykły sposób dostarczenia oferowany przez przedsiębiorcę, przedsiębiorca nie jest zobowiązany do zwrotu konsumentowi poniesionych przez niego dodatkowych kosztów.</a:t>
            </a:r>
          </a:p>
        </p:txBody>
      </p:sp>
      <p:sp>
        <p:nvSpPr>
          <p:cNvPr id="2" name="Tytuł 1"/>
          <p:cNvSpPr>
            <a:spLocks noGrp="1"/>
          </p:cNvSpPr>
          <p:nvPr>
            <p:ph type="title"/>
          </p:nvPr>
        </p:nvSpPr>
        <p:spPr/>
        <p:txBody>
          <a:bodyPr>
            <a:normAutofit/>
          </a:bodyPr>
          <a:lstStyle/>
          <a:p>
            <a:pPr algn="ctr"/>
            <a:r>
              <a:rPr lang="pl-PL" sz="3200" dirty="0" smtClean="0"/>
              <a:t>Dostarczenie towaru zakupionego na podstawie umowy zawartej na odległość</a:t>
            </a:r>
            <a:endParaRPr lang="pl-PL" sz="32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095805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708920"/>
            <a:ext cx="8229600" cy="2717656"/>
          </a:xfrm>
        </p:spPr>
        <p:txBody>
          <a:bodyPr>
            <a:normAutofit/>
          </a:bodyPr>
          <a:lstStyle/>
          <a:p>
            <a:pPr algn="just"/>
            <a:r>
              <a:rPr lang="pl-PL" dirty="0"/>
              <a:t>Konsument, który zawarł umowę na odległość (lub poza lokalem przedsiębiorstwa) może w terminie </a:t>
            </a:r>
            <a:r>
              <a:rPr lang="pl-PL" b="1" u="sng" dirty="0"/>
              <a:t>14 dni </a:t>
            </a:r>
            <a:r>
              <a:rPr lang="pl-PL" dirty="0"/>
              <a:t>odstąpić od niej bez podawania przyczyny.</a:t>
            </a:r>
          </a:p>
          <a:p>
            <a:pPr algn="just"/>
            <a:r>
              <a:rPr lang="pl-PL" dirty="0" smtClean="0"/>
              <a:t>Do </a:t>
            </a:r>
            <a:r>
              <a:rPr lang="pl-PL" dirty="0"/>
              <a:t>zachowania terminu wystarczy wysłanie oświadczenia przed jego upływem. </a:t>
            </a:r>
          </a:p>
          <a:p>
            <a:endParaRPr lang="pl-PL" dirty="0"/>
          </a:p>
        </p:txBody>
      </p:sp>
      <p:sp>
        <p:nvSpPr>
          <p:cNvPr id="2" name="Tytuł 1"/>
          <p:cNvSpPr>
            <a:spLocks noGrp="1"/>
          </p:cNvSpPr>
          <p:nvPr>
            <p:ph type="title"/>
          </p:nvPr>
        </p:nvSpPr>
        <p:spPr/>
        <p:txBody>
          <a:bodyPr>
            <a:normAutofit fontScale="90000"/>
          </a:bodyPr>
          <a:lstStyle/>
          <a:p>
            <a:pPr algn="ctr"/>
            <a:r>
              <a:rPr lang="pl-PL" sz="3600" dirty="0"/>
              <a:t>Termin odstąpienia od umowy zawartej na odległość/poza lokalem przedsiębiorcy</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785159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708920"/>
            <a:ext cx="8229600" cy="3381008"/>
          </a:xfrm>
        </p:spPr>
        <p:txBody>
          <a:bodyPr>
            <a:normAutofit fontScale="92500" lnSpcReduction="20000"/>
          </a:bodyPr>
          <a:lstStyle/>
          <a:p>
            <a:r>
              <a:rPr lang="pl-PL" dirty="0"/>
              <a:t>Bieg terminu do odstąpienia od umowy rozpoczyna się:</a:t>
            </a:r>
          </a:p>
          <a:p>
            <a:pPr marL="0" indent="0">
              <a:buNone/>
            </a:pPr>
            <a:r>
              <a:rPr lang="pl-PL" dirty="0" smtClean="0"/>
              <a:t>1) dla </a:t>
            </a:r>
            <a:r>
              <a:rPr lang="pl-PL" dirty="0"/>
              <a:t>umowy, w wykonaniu której przedsiębiorca wydaje rzecz, będąc zobowiązany do przeniesienia jej własności - od objęcia rzeczy w posiadanie przez konsumenta lub wskazaną przez niego osobę trzecią inną niż przewoźnik, a w przypadku umowy, która</a:t>
            </a:r>
            <a:r>
              <a:rPr lang="pl-PL" dirty="0" smtClean="0"/>
              <a:t>:</a:t>
            </a:r>
          </a:p>
          <a:p>
            <a:pPr marL="0" indent="0">
              <a:buNone/>
            </a:pPr>
            <a:r>
              <a:rPr lang="pl-PL" dirty="0"/>
              <a:t>	</a:t>
            </a:r>
            <a:r>
              <a:rPr lang="pl-PL" dirty="0" smtClean="0"/>
              <a:t>a</a:t>
            </a:r>
            <a:r>
              <a:rPr lang="pl-PL" dirty="0"/>
              <a:t>) obejmuje wiele rzeczy, które są dostarczane osobno, </a:t>
            </a:r>
            <a:r>
              <a:rPr lang="pl-PL" dirty="0" smtClean="0"/>
              <a:t>	partiami </a:t>
            </a:r>
            <a:r>
              <a:rPr lang="pl-PL" dirty="0"/>
              <a:t>lub w częściach - od objęcia w posiadanie </a:t>
            </a:r>
            <a:r>
              <a:rPr lang="pl-PL" dirty="0" smtClean="0"/>
              <a:t>	ostatniej </a:t>
            </a:r>
            <a:r>
              <a:rPr lang="pl-PL" dirty="0"/>
              <a:t>rzeczy, partii lub </a:t>
            </a:r>
            <a:r>
              <a:rPr lang="pl-PL" dirty="0" smtClean="0"/>
              <a:t>części,</a:t>
            </a:r>
          </a:p>
          <a:p>
            <a:pPr marL="0" indent="0">
              <a:buNone/>
            </a:pPr>
            <a:r>
              <a:rPr lang="pl-PL" dirty="0"/>
              <a:t>	</a:t>
            </a:r>
            <a:r>
              <a:rPr lang="pl-PL" dirty="0" smtClean="0"/>
              <a:t>b</a:t>
            </a:r>
            <a:r>
              <a:rPr lang="pl-PL" dirty="0"/>
              <a:t>) polega na regularnym dostarczaniu rzeczy przez </a:t>
            </a:r>
            <a:r>
              <a:rPr lang="pl-PL" dirty="0" smtClean="0"/>
              <a:t>	czas </a:t>
            </a:r>
            <a:r>
              <a:rPr lang="pl-PL" dirty="0"/>
              <a:t>oznaczony - od objęcia w posiadanie pierwszej z </a:t>
            </a:r>
            <a:r>
              <a:rPr lang="pl-PL" dirty="0" smtClean="0"/>
              <a:t>	rzeczy;</a:t>
            </a:r>
          </a:p>
          <a:p>
            <a:pPr marL="0" indent="0">
              <a:buNone/>
            </a:pPr>
            <a:r>
              <a:rPr lang="pl-PL" dirty="0" smtClean="0"/>
              <a:t>2) dla </a:t>
            </a:r>
            <a:r>
              <a:rPr lang="pl-PL" dirty="0"/>
              <a:t>pozostałych umów - od dnia zawarcia umowy</a:t>
            </a:r>
            <a:r>
              <a:rPr lang="pl-PL" dirty="0" smtClean="0"/>
              <a:t>.</a:t>
            </a:r>
          </a:p>
          <a:p>
            <a:pPr marL="0" indent="0">
              <a:buNone/>
            </a:pPr>
            <a:endParaRPr lang="pl-PL" dirty="0" smtClean="0"/>
          </a:p>
          <a:p>
            <a:pPr marL="0" indent="0">
              <a:buNone/>
            </a:pPr>
            <a:endParaRPr lang="pl-PL" dirty="0"/>
          </a:p>
          <a:p>
            <a:endParaRPr lang="pl-PL" dirty="0"/>
          </a:p>
        </p:txBody>
      </p:sp>
      <p:sp>
        <p:nvSpPr>
          <p:cNvPr id="2" name="Tytuł 1"/>
          <p:cNvSpPr>
            <a:spLocks noGrp="1"/>
          </p:cNvSpPr>
          <p:nvPr>
            <p:ph type="title"/>
          </p:nvPr>
        </p:nvSpPr>
        <p:spPr>
          <a:xfrm>
            <a:off x="457200" y="704088"/>
            <a:ext cx="8229600" cy="852704"/>
          </a:xfrm>
        </p:spPr>
        <p:txBody>
          <a:bodyPr>
            <a:normAutofit fontScale="90000"/>
          </a:bodyPr>
          <a:lstStyle/>
          <a:p>
            <a:pPr algn="ctr"/>
            <a:r>
              <a:rPr lang="pl-PL" dirty="0" smtClean="0"/>
              <a:t>Początek biegu terminu do odstąpienia</a:t>
            </a:r>
            <a:endParaRPr lang="pl-PL" dirty="0"/>
          </a:p>
        </p:txBody>
      </p:sp>
      <p:sp>
        <p:nvSpPr>
          <p:cNvPr id="4" name="Podtytuł 2"/>
          <p:cNvSpPr txBox="1">
            <a:spLocks/>
          </p:cNvSpPr>
          <p:nvPr/>
        </p:nvSpPr>
        <p:spPr>
          <a:xfrm>
            <a:off x="683568" y="6021288"/>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08160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just"/>
            <a:r>
              <a:rPr lang="pl-PL" dirty="0"/>
              <a:t>Konsument każdorazowo musi być poinformowany o prawie odstąpienia. Jeżeli nie został on poinformowany to prawo odstąpienia wygasa po upływie 12 miesięcy od dnia upływu powyższego terminu. </a:t>
            </a:r>
          </a:p>
          <a:p>
            <a:pPr algn="just"/>
            <a:r>
              <a:rPr lang="pl-PL" dirty="0"/>
              <a:t>Jeżeli jednak konsument został poinformowany o prawie do odstąpienia przed upływem tego terminu, termin do odstąpienia od umowy upływa po 14 dniach od udzielenia konsumentowi tej informacji.</a:t>
            </a:r>
          </a:p>
          <a:p>
            <a:endParaRPr lang="pl-PL" dirty="0"/>
          </a:p>
        </p:txBody>
      </p:sp>
      <p:sp>
        <p:nvSpPr>
          <p:cNvPr id="2" name="Tytuł 1"/>
          <p:cNvSpPr>
            <a:spLocks noGrp="1"/>
          </p:cNvSpPr>
          <p:nvPr>
            <p:ph type="title"/>
          </p:nvPr>
        </p:nvSpPr>
        <p:spPr>
          <a:xfrm>
            <a:off x="467544" y="548680"/>
            <a:ext cx="8229600" cy="938368"/>
          </a:xfrm>
        </p:spPr>
        <p:txBody>
          <a:bodyPr>
            <a:normAutofit/>
          </a:bodyPr>
          <a:lstStyle/>
          <a:p>
            <a:pPr algn="ctr"/>
            <a:r>
              <a:rPr lang="pl-PL" sz="4000" dirty="0" smtClean="0"/>
              <a:t>Przesłanki odstąpienia</a:t>
            </a:r>
            <a:endParaRPr lang="pl-PL" sz="40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404803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492896"/>
            <a:ext cx="8229600" cy="3384376"/>
          </a:xfrm>
        </p:spPr>
        <p:txBody>
          <a:bodyPr>
            <a:normAutofit fontScale="77500" lnSpcReduction="20000"/>
          </a:bodyPr>
          <a:lstStyle/>
          <a:p>
            <a:pPr marL="0" indent="0">
              <a:buNone/>
            </a:pPr>
            <a:r>
              <a:rPr lang="pl-PL" dirty="0"/>
              <a:t>Konsument zawierający umowę na odległość powinien najpóźniej w chwili złożenia mu propozycji zawarcia umowy zostać poinformowany </a:t>
            </a:r>
            <a:r>
              <a:rPr lang="pl-PL" dirty="0" smtClean="0"/>
              <a:t>o:</a:t>
            </a:r>
          </a:p>
          <a:p>
            <a:pPr marL="0" indent="0">
              <a:buNone/>
            </a:pPr>
            <a:endParaRPr lang="pl-PL" dirty="0" smtClean="0"/>
          </a:p>
          <a:p>
            <a:pPr algn="just"/>
            <a:r>
              <a:rPr lang="pl-PL" dirty="0" smtClean="0"/>
              <a:t>imieniu </a:t>
            </a:r>
            <a:r>
              <a:rPr lang="pl-PL" dirty="0"/>
              <a:t>i nazwisku (nazwie), adresie zamieszkania (siedziby) przedsiębiorcy oraz organie, który zarejestrował działalność gospodarczą przedsiębiorcy, a także numerze, pod którym przedsiębiorca został </a:t>
            </a:r>
            <a:r>
              <a:rPr lang="pl-PL" dirty="0" smtClean="0"/>
              <a:t>zarejestrowany,</a:t>
            </a:r>
          </a:p>
          <a:p>
            <a:pPr algn="just"/>
            <a:r>
              <a:rPr lang="pl-PL" dirty="0" smtClean="0"/>
              <a:t>istotnych </a:t>
            </a:r>
            <a:r>
              <a:rPr lang="pl-PL" dirty="0"/>
              <a:t>właściwościach świadczenia i jego </a:t>
            </a:r>
            <a:r>
              <a:rPr lang="pl-PL" dirty="0" smtClean="0"/>
              <a:t>przedmiotu,</a:t>
            </a:r>
          </a:p>
          <a:p>
            <a:pPr algn="just"/>
            <a:r>
              <a:rPr lang="pl-PL" dirty="0" smtClean="0"/>
              <a:t>cenie </a:t>
            </a:r>
            <a:r>
              <a:rPr lang="pl-PL" dirty="0"/>
              <a:t>lub wynagrodzeniu obejmującym wszystkie ich składniki, a w szczególności cła i podatki, </a:t>
            </a:r>
            <a:endParaRPr lang="pl-PL" dirty="0" smtClean="0"/>
          </a:p>
          <a:p>
            <a:pPr algn="just"/>
            <a:r>
              <a:rPr lang="pl-PL" dirty="0" smtClean="0"/>
              <a:t>zasadach zapłaty,</a:t>
            </a:r>
          </a:p>
          <a:p>
            <a:pPr algn="just"/>
            <a:r>
              <a:rPr lang="pl-PL" dirty="0" smtClean="0"/>
              <a:t>kosztach </a:t>
            </a:r>
            <a:r>
              <a:rPr lang="pl-PL" dirty="0"/>
              <a:t>oraz terminie i sposobie dostawy, </a:t>
            </a:r>
            <a:endParaRPr lang="pl-PL" dirty="0" smtClean="0"/>
          </a:p>
          <a:p>
            <a:pPr algn="just"/>
            <a:r>
              <a:rPr lang="pl-PL" dirty="0" smtClean="0"/>
              <a:t>prawie </a:t>
            </a:r>
            <a:r>
              <a:rPr lang="pl-PL" dirty="0"/>
              <a:t>do odstąpienia od </a:t>
            </a:r>
            <a:r>
              <a:rPr lang="pl-PL" dirty="0" smtClean="0"/>
              <a:t>umowy,</a:t>
            </a:r>
          </a:p>
        </p:txBody>
      </p:sp>
      <p:sp>
        <p:nvSpPr>
          <p:cNvPr id="2" name="Tytuł 1"/>
          <p:cNvSpPr>
            <a:spLocks noGrp="1"/>
          </p:cNvSpPr>
          <p:nvPr>
            <p:ph type="title"/>
          </p:nvPr>
        </p:nvSpPr>
        <p:spPr>
          <a:xfrm>
            <a:off x="467544" y="260648"/>
            <a:ext cx="8229600" cy="1143000"/>
          </a:xfrm>
        </p:spPr>
        <p:txBody>
          <a:bodyPr>
            <a:normAutofit fontScale="90000"/>
          </a:bodyPr>
          <a:lstStyle/>
          <a:p>
            <a:pPr algn="ctr"/>
            <a:r>
              <a:rPr lang="pl-PL" sz="4000" dirty="0" smtClean="0"/>
              <a:t>Obowiązek informacyjny przedsiębiorcy </a:t>
            </a:r>
            <a:endParaRPr lang="pl-PL" sz="40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912389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r>
              <a:rPr lang="pl-PL" dirty="0"/>
              <a:t>kosztach wynikających z korzystania ze środków porozumiewania się na odległość, jeżeli są one skalkulowane inaczej niż wedle normalnej taryfy,</a:t>
            </a:r>
          </a:p>
          <a:p>
            <a:pPr algn="just"/>
            <a:r>
              <a:rPr lang="pl-PL" dirty="0"/>
              <a:t>terminie, w jakim oferta lub informacja o cenie albo wynagrodzeniu mają charakter wiążący,</a:t>
            </a:r>
          </a:p>
          <a:p>
            <a:pPr algn="just"/>
            <a:r>
              <a:rPr lang="pl-PL" dirty="0"/>
              <a:t>minimalnym okresie, na jaki ma być zawarta umowa o świadczenia ciągłe lub okresowe,</a:t>
            </a:r>
          </a:p>
          <a:p>
            <a:pPr algn="just"/>
            <a:r>
              <a:rPr lang="pl-PL" dirty="0"/>
              <a:t>miejscu i sposobie składania reklamacji,</a:t>
            </a:r>
          </a:p>
          <a:p>
            <a:pPr algn="just"/>
            <a:r>
              <a:rPr lang="pl-PL" dirty="0"/>
              <a:t>prawie wypowiedzenia umowy o świadczenie ciągłe lub okresowe, jeżeli umowę zawarto na czas nie oznaczony lub na okres dłuższy niż rok. </a:t>
            </a:r>
          </a:p>
          <a:p>
            <a:pPr algn="just"/>
            <a:endParaRPr lang="pl-PL" dirty="0"/>
          </a:p>
        </p:txBody>
      </p:sp>
      <p:sp>
        <p:nvSpPr>
          <p:cNvPr id="2" name="Tytuł 1"/>
          <p:cNvSpPr>
            <a:spLocks noGrp="1"/>
          </p:cNvSpPr>
          <p:nvPr>
            <p:ph type="title"/>
          </p:nvPr>
        </p:nvSpPr>
        <p:spPr/>
        <p:txBody>
          <a:bodyPr>
            <a:noAutofit/>
          </a:bodyPr>
          <a:lstStyle/>
          <a:p>
            <a:pPr algn="ctr"/>
            <a:r>
              <a:rPr lang="pl-PL" sz="4000" dirty="0" smtClean="0"/>
              <a:t>Obowiązek informacyjny przedsiębiorcy c.d.</a:t>
            </a:r>
            <a:endParaRPr lang="pl-PL" sz="4000" dirty="0"/>
          </a:p>
        </p:txBody>
      </p:sp>
      <p:sp>
        <p:nvSpPr>
          <p:cNvPr id="4" name="Podtytuł 4"/>
          <p:cNvSpPr txBox="1">
            <a:spLocks/>
          </p:cNvSpPr>
          <p:nvPr/>
        </p:nvSpPr>
        <p:spPr>
          <a:xfrm>
            <a:off x="2051720" y="5949280"/>
            <a:ext cx="4608512" cy="795536"/>
          </a:xfrm>
          <a:prstGeom prst="rect">
            <a:avLst/>
          </a:prstGeom>
        </p:spPr>
        <p:txBody>
          <a:bodyPr vert="horz" lIns="91440" tIns="45720" rIns="91440" bIns="45720" rtlCol="0">
            <a:normAutofit fontScale="32500" lnSpcReduction="20000"/>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ctr">
              <a:buNone/>
            </a:pPr>
            <a:r>
              <a:rPr lang="pl-PL" dirty="0" smtClean="0">
                <a:solidFill>
                  <a:schemeClr val="tx1"/>
                </a:solidFill>
              </a:rPr>
              <a:t>Kancelaria Radcy Prawnego </a:t>
            </a:r>
          </a:p>
          <a:p>
            <a:pPr marL="0" indent="0" algn="ctr">
              <a:buNone/>
            </a:pPr>
            <a:r>
              <a:rPr lang="pl-PL" dirty="0" smtClean="0">
                <a:solidFill>
                  <a:schemeClr val="tx1"/>
                </a:solidFill>
              </a:rPr>
              <a:t>dr Małgorzaty Maliszewskiej</a:t>
            </a:r>
          </a:p>
          <a:p>
            <a:pPr marL="0" indent="0" algn="ctr">
              <a:buNone/>
            </a:pPr>
            <a:r>
              <a:rPr lang="pl-PL" dirty="0" smtClean="0">
                <a:solidFill>
                  <a:schemeClr val="tx1"/>
                </a:solidFill>
              </a:rPr>
              <a:t>ul. </a:t>
            </a:r>
            <a:r>
              <a:rPr lang="pl-PL" dirty="0" err="1" smtClean="0">
                <a:solidFill>
                  <a:schemeClr val="tx1"/>
                </a:solidFill>
              </a:rPr>
              <a:t>Szczęśliwicka</a:t>
            </a:r>
            <a:r>
              <a:rPr lang="pl-PL" dirty="0" smtClean="0">
                <a:solidFill>
                  <a:schemeClr val="tx1"/>
                </a:solidFill>
              </a:rPr>
              <a:t> 27a lok. 3, 02-323 Warszawa</a:t>
            </a:r>
          </a:p>
          <a:p>
            <a:pPr marL="0" indent="0" algn="ctr">
              <a:buNone/>
            </a:pPr>
            <a:r>
              <a:rPr lang="pl-PL" dirty="0" smtClean="0">
                <a:solidFill>
                  <a:schemeClr val="tx1"/>
                </a:solidFill>
              </a:rPr>
              <a:t>tel. (0-22) 822 30 30; (0-22) 258 62 27</a:t>
            </a:r>
          </a:p>
          <a:p>
            <a:pPr marL="0" indent="0" algn="ctr">
              <a:buNone/>
            </a:pPr>
            <a:r>
              <a:rPr lang="pl-PL" dirty="0" smtClean="0">
                <a:solidFill>
                  <a:schemeClr val="tx1"/>
                </a:solidFill>
              </a:rPr>
              <a:t>prawnik@drmaliszewskakancelaria.com</a:t>
            </a:r>
          </a:p>
          <a:p>
            <a:endParaRPr lang="pl-PL" dirty="0" smtClean="0"/>
          </a:p>
          <a:p>
            <a:endParaRPr lang="pl-PL" dirty="0"/>
          </a:p>
        </p:txBody>
      </p:sp>
    </p:spTree>
    <p:extLst>
      <p:ext uri="{BB962C8B-B14F-4D97-AF65-F5344CB8AC3E}">
        <p14:creationId xmlns:p14="http://schemas.microsoft.com/office/powerpoint/2010/main" val="3393635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564904"/>
            <a:ext cx="8229600" cy="3597032"/>
          </a:xfrm>
        </p:spPr>
        <p:txBody>
          <a:bodyPr>
            <a:normAutofit fontScale="92500"/>
          </a:bodyPr>
          <a:lstStyle/>
          <a:p>
            <a:pPr algn="just"/>
            <a:r>
              <a:rPr lang="pl-PL" dirty="0"/>
              <a:t>W przypadku umów zawieranych poza lokalem przedsiębiorstwa przedsiębiorca ma obowiązek udzielić </a:t>
            </a:r>
            <a:r>
              <a:rPr lang="pl-PL" dirty="0" smtClean="0"/>
              <a:t>konsumentowi powyższych informacji, które będą utrwalone </a:t>
            </a:r>
            <a:r>
              <a:rPr lang="pl-PL" dirty="0"/>
              <a:t>na papierze lub, jeżeli konsument wyrazi na to zgodę, na innym trwałym nośniku, w sposób czytelny i wyrażonych prostym językiem.</a:t>
            </a:r>
          </a:p>
          <a:p>
            <a:pPr algn="just"/>
            <a:r>
              <a:rPr lang="pl-PL" dirty="0" smtClean="0"/>
              <a:t> </a:t>
            </a:r>
            <a:r>
              <a:rPr lang="pl-PL" dirty="0"/>
              <a:t>W przypadku umów zawieranych na odległość przedsiębiorca ma obowiązek udzielić informacji, </a:t>
            </a:r>
            <a:r>
              <a:rPr lang="pl-PL" dirty="0" smtClean="0"/>
              <a:t>w </a:t>
            </a:r>
            <a:r>
              <a:rPr lang="pl-PL" dirty="0"/>
              <a:t>sposób odpowiadający rodzajowi użytego środka porozumiewania się na odległość, w sposób czytelny i wyrażonych prostym językiem</a:t>
            </a:r>
          </a:p>
          <a:p>
            <a:endParaRPr lang="pl-PL" dirty="0"/>
          </a:p>
        </p:txBody>
      </p:sp>
      <p:sp>
        <p:nvSpPr>
          <p:cNvPr id="2" name="Tytuł 1"/>
          <p:cNvSpPr>
            <a:spLocks noGrp="1"/>
          </p:cNvSpPr>
          <p:nvPr>
            <p:ph type="title"/>
          </p:nvPr>
        </p:nvSpPr>
        <p:spPr/>
        <p:txBody>
          <a:bodyPr>
            <a:noAutofit/>
          </a:bodyPr>
          <a:lstStyle/>
          <a:p>
            <a:pPr algn="ctr"/>
            <a:r>
              <a:rPr lang="pl-PL" sz="4000" dirty="0" smtClean="0"/>
              <a:t>Sposób wykonania obowiązku informacyjnego</a:t>
            </a:r>
            <a:endParaRPr lang="pl-PL" sz="40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503535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36912"/>
            <a:ext cx="8229600" cy="2952328"/>
          </a:xfrm>
        </p:spPr>
        <p:txBody>
          <a:bodyPr/>
          <a:lstStyle/>
          <a:p>
            <a:pPr algn="just"/>
            <a:r>
              <a:rPr lang="pl-PL" dirty="0"/>
              <a:t>Aby odstąpić od umowy zawartej na odległość lub poza lokalem przedsiębiorstwa konsument powinien złożyć przedsiębiorcy oświadczenie o odstąpieniu od umowy. Może to uczynić na formularzu albo w inne pisemnej formie. Oświadczenie takie należy wysłać listem poleconym za potwierdzeniem odbioru lub złożyć je osobiście w lokalu przedsiębiorcy.</a:t>
            </a:r>
          </a:p>
          <a:p>
            <a:endParaRPr lang="pl-PL" dirty="0"/>
          </a:p>
        </p:txBody>
      </p:sp>
      <p:sp>
        <p:nvSpPr>
          <p:cNvPr id="2" name="Tytuł 1"/>
          <p:cNvSpPr>
            <a:spLocks noGrp="1"/>
          </p:cNvSpPr>
          <p:nvPr>
            <p:ph type="title"/>
          </p:nvPr>
        </p:nvSpPr>
        <p:spPr/>
        <p:txBody>
          <a:bodyPr/>
          <a:lstStyle/>
          <a:p>
            <a:pPr algn="ctr"/>
            <a:r>
              <a:rPr lang="pl-PL" dirty="0" smtClean="0"/>
              <a:t>Zasady odstąpienia</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557304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a:t>W przypadku odstąpienia od umowy zawartej na odległość (lub poza lokalem przedsiębiorstwa) umowę uważa się za niezawartą. </a:t>
            </a:r>
          </a:p>
          <a:p>
            <a:pPr algn="just"/>
            <a:endParaRPr lang="pl-PL" dirty="0"/>
          </a:p>
          <a:p>
            <a:pPr algn="just"/>
            <a:r>
              <a:rPr lang="pl-PL" dirty="0"/>
              <a:t>Strony umowy powinny zwrócić sobie to co do tej pory świadczyły co oznacza, że zarówno przedsiębiorca, jak i konsument mają obowiązek rozliczenia się.</a:t>
            </a:r>
          </a:p>
          <a:p>
            <a:pPr marL="0" indent="0">
              <a:buNone/>
            </a:pPr>
            <a:endParaRPr lang="pl-PL" dirty="0"/>
          </a:p>
        </p:txBody>
      </p:sp>
      <p:sp>
        <p:nvSpPr>
          <p:cNvPr id="2" name="Tytuł 1"/>
          <p:cNvSpPr>
            <a:spLocks noGrp="1"/>
          </p:cNvSpPr>
          <p:nvPr>
            <p:ph type="title"/>
          </p:nvPr>
        </p:nvSpPr>
        <p:spPr>
          <a:xfrm>
            <a:off x="457200" y="704088"/>
            <a:ext cx="8229600" cy="924712"/>
          </a:xfrm>
        </p:spPr>
        <p:txBody>
          <a:bodyPr/>
          <a:lstStyle/>
          <a:p>
            <a:pPr algn="ctr"/>
            <a:r>
              <a:rPr lang="pl-PL" dirty="0"/>
              <a:t>Skutek odstąpienia od umowy</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76047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r>
              <a:rPr lang="pl-PL" dirty="0" smtClean="0"/>
              <a:t>Konstytucja Rzeczypospolitej Polskiej z </a:t>
            </a:r>
            <a:r>
              <a:rPr lang="pl-PL" dirty="0"/>
              <a:t>dnia 2 kwietnia 1997 r</a:t>
            </a:r>
            <a:r>
              <a:rPr lang="pl-PL" dirty="0" smtClean="0"/>
              <a:t>.</a:t>
            </a:r>
          </a:p>
          <a:p>
            <a:pPr algn="just"/>
            <a:r>
              <a:rPr lang="pl-PL" dirty="0" smtClean="0"/>
              <a:t>Ustawa</a:t>
            </a:r>
            <a:r>
              <a:rPr lang="pl-PL" b="1" dirty="0" smtClean="0"/>
              <a:t> </a:t>
            </a:r>
            <a:r>
              <a:rPr lang="pl-PL" dirty="0" smtClean="0"/>
              <a:t>z </a:t>
            </a:r>
            <a:r>
              <a:rPr lang="pl-PL" dirty="0"/>
              <a:t>dnia 23 kwietnia 1964 </a:t>
            </a:r>
            <a:r>
              <a:rPr lang="pl-PL" dirty="0" smtClean="0"/>
              <a:t>r. - Kodeks </a:t>
            </a:r>
            <a:r>
              <a:rPr lang="pl-PL" dirty="0"/>
              <a:t>cywilny, ( zakresie definicji przedsiębiorcy i konsumenta)</a:t>
            </a:r>
            <a:endParaRPr lang="pl-PL" dirty="0" smtClean="0"/>
          </a:p>
          <a:p>
            <a:pPr algn="just"/>
            <a:r>
              <a:rPr lang="pl-PL" dirty="0"/>
              <a:t>Ustawa z dnia 30 maja 2014 r. o prawach konsumenta, Art. 8 –43(w zakresie zawierania umów na odległość </a:t>
            </a:r>
            <a:r>
              <a:rPr lang="pl-PL" dirty="0" smtClean="0"/>
              <a:t>)</a:t>
            </a:r>
          </a:p>
          <a:p>
            <a:pPr algn="just"/>
            <a:r>
              <a:rPr lang="pl-PL" dirty="0" smtClean="0"/>
              <a:t>Ustawa </a:t>
            </a:r>
            <a:r>
              <a:rPr lang="pl-PL" dirty="0"/>
              <a:t>z dnia 27 sierpnia 1997 r. o rehabilitacji zawodowej i społecznej oraz o zatrudnieniu osób niepełnosprawnych</a:t>
            </a:r>
            <a:endParaRPr lang="pl-PL" dirty="0" smtClean="0"/>
          </a:p>
          <a:p>
            <a:pPr algn="just"/>
            <a:r>
              <a:rPr lang="pl-PL" dirty="0" smtClean="0"/>
              <a:t>Uchwała </a:t>
            </a:r>
            <a:r>
              <a:rPr lang="pl-PL" dirty="0"/>
              <a:t>Sejmu Rzeczypospolitej Polskiej z dnia 1 sierpnia 1997 r. (</a:t>
            </a:r>
            <a:r>
              <a:rPr lang="nn-NO" dirty="0"/>
              <a:t>M.P. 1997 nr 50 poz. </a:t>
            </a:r>
            <a:r>
              <a:rPr lang="nn-NO" dirty="0" smtClean="0"/>
              <a:t>475</a:t>
            </a:r>
            <a:r>
              <a:rPr lang="pl-PL" dirty="0" smtClean="0"/>
              <a:t>)</a:t>
            </a:r>
          </a:p>
          <a:p>
            <a:pPr algn="just"/>
            <a:r>
              <a:rPr lang="pl-PL" dirty="0" smtClean="0"/>
              <a:t>Zalecenie </a:t>
            </a:r>
            <a:r>
              <a:rPr lang="pl-PL" dirty="0"/>
              <a:t>nr R (</a:t>
            </a:r>
            <a:r>
              <a:rPr lang="pl-PL" dirty="0" smtClean="0"/>
              <a:t>92)6 Komitetu </a:t>
            </a:r>
            <a:r>
              <a:rPr lang="pl-PL" dirty="0"/>
              <a:t>Ministrów Rady </a:t>
            </a:r>
            <a:r>
              <a:rPr lang="pl-PL" dirty="0" smtClean="0"/>
              <a:t>Europy</a:t>
            </a:r>
          </a:p>
          <a:p>
            <a:pPr algn="just"/>
            <a:r>
              <a:rPr lang="pl-PL" dirty="0" smtClean="0"/>
              <a:t>Dyrektywa Parlamentu Europejskiego i Rady nr 2011/83/UE </a:t>
            </a:r>
          </a:p>
          <a:p>
            <a:endParaRPr lang="pl-PL" dirty="0" smtClean="0"/>
          </a:p>
          <a:p>
            <a:endParaRPr lang="pl-PL" dirty="0"/>
          </a:p>
          <a:p>
            <a:endParaRPr lang="pl-PL" dirty="0" smtClean="0"/>
          </a:p>
          <a:p>
            <a:endParaRPr lang="pl-PL" dirty="0"/>
          </a:p>
          <a:p>
            <a:endParaRPr lang="pl-PL" dirty="0"/>
          </a:p>
        </p:txBody>
      </p:sp>
      <p:sp>
        <p:nvSpPr>
          <p:cNvPr id="2" name="Tytuł 1"/>
          <p:cNvSpPr>
            <a:spLocks noGrp="1"/>
          </p:cNvSpPr>
          <p:nvPr>
            <p:ph type="title"/>
          </p:nvPr>
        </p:nvSpPr>
        <p:spPr/>
        <p:txBody>
          <a:bodyPr/>
          <a:lstStyle/>
          <a:p>
            <a:pPr algn="ctr"/>
            <a:r>
              <a:rPr lang="pl-PL" dirty="0" smtClean="0"/>
              <a:t>Spis źródeł prawa</a:t>
            </a:r>
            <a:endParaRPr lang="pl-PL" dirty="0"/>
          </a:p>
        </p:txBody>
      </p:sp>
    </p:spTree>
    <p:extLst>
      <p:ext uri="{BB962C8B-B14F-4D97-AF65-F5344CB8AC3E}">
        <p14:creationId xmlns:p14="http://schemas.microsoft.com/office/powerpoint/2010/main" val="3489577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564904"/>
            <a:ext cx="8229600" cy="3903712"/>
          </a:xfrm>
        </p:spPr>
        <p:txBody>
          <a:bodyPr/>
          <a:lstStyle/>
          <a:p>
            <a:pPr algn="just"/>
            <a:r>
              <a:rPr lang="pl-PL" dirty="0"/>
              <a:t>Przedsiębiorca w związku z odstąpieniem od umowy obowiązany jest do zwrócenia dokonanych przez konsumenta płatności (nie później niż w terminie 14 dni od dnia otrzymania oświadczenia konsumenta ).</a:t>
            </a:r>
          </a:p>
          <a:p>
            <a:pPr algn="just"/>
            <a:r>
              <a:rPr lang="pl-PL" dirty="0"/>
              <a:t>Konsument ma obowiązek zwrócić rzecz przedsiębiorcy lub przekazać ją osobie upoważnionej przez przedsiębiorcę do odbioru (nie później niż 14 dni od dnia, w którym odstąpił od umowy).</a:t>
            </a:r>
          </a:p>
          <a:p>
            <a:endParaRPr lang="pl-PL" dirty="0"/>
          </a:p>
        </p:txBody>
      </p:sp>
      <p:sp>
        <p:nvSpPr>
          <p:cNvPr id="2" name="Tytuł 1"/>
          <p:cNvSpPr>
            <a:spLocks noGrp="1"/>
          </p:cNvSpPr>
          <p:nvPr>
            <p:ph type="title"/>
          </p:nvPr>
        </p:nvSpPr>
        <p:spPr/>
        <p:txBody>
          <a:bodyPr>
            <a:noAutofit/>
          </a:bodyPr>
          <a:lstStyle/>
          <a:p>
            <a:pPr algn="ctr"/>
            <a:r>
              <a:rPr lang="pl-PL" sz="4000" dirty="0"/>
              <a:t>Obowiązki w związku z odstąpieniem od umowy</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356495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628800"/>
            <a:ext cx="8229600" cy="4389120"/>
          </a:xfrm>
        </p:spPr>
        <p:txBody>
          <a:bodyPr>
            <a:normAutofit fontScale="85000" lnSpcReduction="10000"/>
          </a:bodyPr>
          <a:lstStyle/>
          <a:p>
            <a:pPr algn="just"/>
            <a:r>
              <a:rPr lang="pl-PL" dirty="0"/>
              <a:t>W chwili odstąpienia przez konsumenta od umowy zawartej na odległość lub poza lokalem przedsiębiorstwa wygasają powiązane z nią umowy dodatkowe zawarte przez konsumenta, jeżeli na ich podstawie świadczenie jest spełniane przez przedsiębiorcę lub osobę trzecią na podstawie porozumienia z przedsiębiorcą. Konsument nie ponosi kosztów związanych z wygaśnięciem tych umów, z wyjątkiem kosztów </a:t>
            </a:r>
            <a:r>
              <a:rPr lang="pl-PL" dirty="0" smtClean="0"/>
              <a:t>m.in. zwrotu.</a:t>
            </a:r>
            <a:endParaRPr lang="pl-PL" dirty="0"/>
          </a:p>
          <a:p>
            <a:pPr algn="just"/>
            <a:r>
              <a:rPr lang="pl-PL" dirty="0" smtClean="0"/>
              <a:t>Jeżeli </a:t>
            </a:r>
            <a:r>
              <a:rPr lang="pl-PL" dirty="0"/>
              <a:t>umowa dodatkowa została zawarta z osobą trzecią, przedsiębiorca informuje tę osobę o odstąpieniu przez konsumenta od umowy</a:t>
            </a:r>
            <a:r>
              <a:rPr lang="pl-PL" dirty="0" smtClean="0"/>
              <a:t>.</a:t>
            </a:r>
          </a:p>
          <a:p>
            <a:pPr algn="just"/>
            <a:r>
              <a:rPr lang="pl-PL" dirty="0"/>
              <a:t>C</a:t>
            </a:r>
            <a:r>
              <a:rPr lang="pl-PL" dirty="0" smtClean="0"/>
              <a:t>echą </a:t>
            </a:r>
            <a:r>
              <a:rPr lang="pl-PL" dirty="0"/>
              <a:t>umowy dodatkowej jest powiązanie towarów lub usług będących jej przedmiotem z umową zawieraną na odległość lub poza lokalem przedsiębiorstwa</a:t>
            </a:r>
            <a:r>
              <a:rPr lang="pl-PL" dirty="0" smtClean="0"/>
              <a:t>.(</a:t>
            </a:r>
            <a:r>
              <a:rPr lang="pl-PL" dirty="0"/>
              <a:t>art. 2 pkt 15 dyrektywy </a:t>
            </a:r>
            <a:r>
              <a:rPr lang="pl-PL" dirty="0" smtClean="0"/>
              <a:t>2011/83/UE). Przykładem może być zawarcie umowy sprzedaży dekodera telewizyjnego w momencie zawierania umowy sprzedaży telewizora. </a:t>
            </a:r>
            <a:endParaRPr lang="pl-PL" dirty="0"/>
          </a:p>
          <a:p>
            <a:endParaRPr lang="pl-PL" dirty="0"/>
          </a:p>
        </p:txBody>
      </p:sp>
      <p:sp>
        <p:nvSpPr>
          <p:cNvPr id="2" name="Tytuł 1"/>
          <p:cNvSpPr>
            <a:spLocks noGrp="1"/>
          </p:cNvSpPr>
          <p:nvPr>
            <p:ph type="title"/>
          </p:nvPr>
        </p:nvSpPr>
        <p:spPr>
          <a:xfrm>
            <a:off x="539552" y="260648"/>
            <a:ext cx="8229600" cy="1143000"/>
          </a:xfrm>
        </p:spPr>
        <p:txBody>
          <a:bodyPr>
            <a:normAutofit/>
          </a:bodyPr>
          <a:lstStyle/>
          <a:p>
            <a:pPr algn="ctr"/>
            <a:r>
              <a:rPr lang="pl-PL" sz="4000" dirty="0" smtClean="0"/>
              <a:t>Wygaśnięcie umów dodatkowych</a:t>
            </a:r>
            <a:endParaRPr lang="pl-PL" sz="40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613542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556792"/>
            <a:ext cx="8229600" cy="4623792"/>
          </a:xfrm>
        </p:spPr>
        <p:txBody>
          <a:bodyPr>
            <a:normAutofit lnSpcReduction="10000"/>
          </a:bodyPr>
          <a:lstStyle/>
          <a:p>
            <a:pPr marL="0" indent="0" algn="just">
              <a:buNone/>
            </a:pPr>
            <a:r>
              <a:rPr lang="pl-PL" dirty="0"/>
              <a:t>Prawo odstąpienia od umowy zawartej poza lokalem przedsiębiorstwa lub na odległość nie przysługuje konsumentowi w odniesieniu do umów</a:t>
            </a:r>
            <a:r>
              <a:rPr lang="pl-PL" dirty="0" smtClean="0"/>
              <a:t>:</a:t>
            </a:r>
          </a:p>
          <a:p>
            <a:endParaRPr lang="pl-PL" dirty="0"/>
          </a:p>
          <a:p>
            <a:pPr algn="just"/>
            <a:r>
              <a:rPr lang="pl-PL" dirty="0" smtClean="0"/>
              <a:t>o </a:t>
            </a:r>
            <a:r>
              <a:rPr lang="pl-PL" dirty="0"/>
              <a:t>świadczenie usług, jeżeli przedsiębiorca wykonał w pełni usługę za wyraźną zgodą konsumenta, który został poinformowany przed rozpoczęciem świadczenia, że po spełnieniu świadczenia przez przedsiębiorcę utraci prawo odstąpienia od umowy;</a:t>
            </a:r>
          </a:p>
          <a:p>
            <a:pPr algn="just"/>
            <a:r>
              <a:rPr lang="pl-PL" dirty="0" smtClean="0"/>
              <a:t>w </a:t>
            </a:r>
            <a:r>
              <a:rPr lang="pl-PL" dirty="0"/>
              <a:t>której cena lub wynagrodzenie zależy od wahań na rynku finansowym, nad którymi przedsiębiorca nie sprawuje kontroli, i które mogą wystąpić przed upływem terminu do odstąpienia od umowy;</a:t>
            </a:r>
          </a:p>
          <a:p>
            <a:pPr algn="just"/>
            <a:endParaRPr lang="pl-PL" dirty="0"/>
          </a:p>
        </p:txBody>
      </p:sp>
      <p:sp>
        <p:nvSpPr>
          <p:cNvPr id="2" name="Tytuł 1"/>
          <p:cNvSpPr>
            <a:spLocks noGrp="1"/>
          </p:cNvSpPr>
          <p:nvPr>
            <p:ph type="title"/>
          </p:nvPr>
        </p:nvSpPr>
        <p:spPr>
          <a:xfrm>
            <a:off x="467544" y="548680"/>
            <a:ext cx="8229600" cy="924712"/>
          </a:xfrm>
        </p:spPr>
        <p:txBody>
          <a:bodyPr>
            <a:normAutofit/>
          </a:bodyPr>
          <a:lstStyle/>
          <a:p>
            <a:pPr algn="ctr"/>
            <a:r>
              <a:rPr lang="pl-PL" sz="4000" dirty="0" smtClean="0"/>
              <a:t>Brak możliwości odstąpienia</a:t>
            </a:r>
            <a:endParaRPr lang="pl-PL" sz="4000" dirty="0"/>
          </a:p>
        </p:txBody>
      </p:sp>
      <p:sp>
        <p:nvSpPr>
          <p:cNvPr id="4" name="Podtytuł 2"/>
          <p:cNvSpPr txBox="1">
            <a:spLocks/>
          </p:cNvSpPr>
          <p:nvPr/>
        </p:nvSpPr>
        <p:spPr>
          <a:xfrm>
            <a:off x="827584" y="5969496"/>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470426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a:t>w której przedmiotem świadczenia jest rzecz nieprefabrykowana, wyprodukowana według specyfikacji konsumenta lub służąca zaspokojeniu jego zindywidualizowanych potrzeb;</a:t>
            </a:r>
          </a:p>
          <a:p>
            <a:pPr algn="just"/>
            <a:r>
              <a:rPr lang="pl-PL" dirty="0"/>
              <a:t>w której przedmiotem świadczenia jest rzecz ulegająca szybkiemu zepsuciu lub mająca krótki termin przydatności do użycia;</a:t>
            </a:r>
          </a:p>
          <a:p>
            <a:endParaRPr lang="pl-PL" dirty="0"/>
          </a:p>
        </p:txBody>
      </p:sp>
      <p:sp>
        <p:nvSpPr>
          <p:cNvPr id="2" name="Tytuł 1"/>
          <p:cNvSpPr>
            <a:spLocks noGrp="1"/>
          </p:cNvSpPr>
          <p:nvPr>
            <p:ph type="title"/>
          </p:nvPr>
        </p:nvSpPr>
        <p:spPr/>
        <p:txBody>
          <a:bodyPr>
            <a:normAutofit fontScale="90000"/>
          </a:bodyPr>
          <a:lstStyle/>
          <a:p>
            <a:r>
              <a:rPr lang="pl-PL" sz="5400" dirty="0"/>
              <a:t>Brak możliwości </a:t>
            </a:r>
            <a:r>
              <a:rPr lang="pl-PL" sz="5400" dirty="0" smtClean="0"/>
              <a:t>odstąpienia c.d.</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633589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a:t>w której przedmiotem świadczenia jest rzecz dostarczana w zapieczętowanym opakowaniu, której po otwarciu opakowania nie można zwrócić ze względu na ochronę zdrowia lub ze względów higienicznych, jeżeli opakowanie zostało otwarte po dostarczeniu;</a:t>
            </a:r>
          </a:p>
          <a:p>
            <a:r>
              <a:rPr lang="pl-PL" dirty="0"/>
              <a:t>w której przedmiotem świadczenia są rzeczy, które po dostarczeniu, ze względu na swój charakter, zostają nierozłącznie połączone z innymi rzeczami;</a:t>
            </a:r>
          </a:p>
          <a:p>
            <a:endParaRPr lang="pl-PL" dirty="0"/>
          </a:p>
        </p:txBody>
      </p:sp>
      <p:sp>
        <p:nvSpPr>
          <p:cNvPr id="2" name="Tytuł 1"/>
          <p:cNvSpPr>
            <a:spLocks noGrp="1"/>
          </p:cNvSpPr>
          <p:nvPr>
            <p:ph type="title"/>
          </p:nvPr>
        </p:nvSpPr>
        <p:spPr/>
        <p:txBody>
          <a:bodyPr>
            <a:normAutofit fontScale="90000"/>
          </a:bodyPr>
          <a:lstStyle/>
          <a:p>
            <a:r>
              <a:rPr lang="pl-PL" sz="5400" dirty="0"/>
              <a:t>Brak możliwości </a:t>
            </a:r>
            <a:r>
              <a:rPr lang="pl-PL" sz="5400" dirty="0" smtClean="0"/>
              <a:t>odstąpienia c.d.</a:t>
            </a:r>
            <a:endParaRPr lang="pl-PL" dirty="0"/>
          </a:p>
        </p:txBody>
      </p:sp>
      <p:sp>
        <p:nvSpPr>
          <p:cNvPr id="5"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904217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r>
              <a:rPr lang="pl-PL" dirty="0" smtClean="0"/>
              <a:t>w </a:t>
            </a:r>
            <a:r>
              <a:rPr lang="pl-PL" dirty="0"/>
              <a:t>której przedmiotem świadczenia są napoje alkoholowe, których cena została uzgodniona przy zawarciu umowy sprzedaży, a których dostarczenie może nastąpić dopiero po upływie 30 dni i których wartość zależy od wahań na rynku, nad którymi przedsiębiorca nie ma kontroli</a:t>
            </a:r>
            <a:r>
              <a:rPr lang="pl-PL" dirty="0" smtClean="0"/>
              <a:t>;</a:t>
            </a:r>
          </a:p>
          <a:p>
            <a:pPr algn="just"/>
            <a:r>
              <a:rPr lang="pl-PL" dirty="0"/>
              <a:t>w której konsument wyraźnie żądał, aby przedsiębiorca do niego przyjechał w celu dokonania pilnej naprawy lub konserwacji; jeżeli przedsiębiorca świadczy dodatkowo inne usługi niż te, których wykonania konsument żądał, lub dostarcza rzeczy inne niż części zamienne niezbędne do wykonania naprawy lub konserwacji, prawo odstąpienia od umowy przysługuje konsumentowi w odniesieniu do dodatkowych usług lub rzeczy;</a:t>
            </a:r>
          </a:p>
          <a:p>
            <a:pPr algn="just"/>
            <a:endParaRPr lang="pl-PL" dirty="0"/>
          </a:p>
          <a:p>
            <a:endParaRPr lang="pl-PL" dirty="0"/>
          </a:p>
          <a:p>
            <a:endParaRPr lang="pl-PL" dirty="0"/>
          </a:p>
        </p:txBody>
      </p:sp>
      <p:sp>
        <p:nvSpPr>
          <p:cNvPr id="2" name="Tytuł 1"/>
          <p:cNvSpPr>
            <a:spLocks noGrp="1"/>
          </p:cNvSpPr>
          <p:nvPr>
            <p:ph type="title"/>
          </p:nvPr>
        </p:nvSpPr>
        <p:spPr/>
        <p:txBody>
          <a:bodyPr>
            <a:normAutofit fontScale="90000"/>
          </a:bodyPr>
          <a:lstStyle/>
          <a:p>
            <a:r>
              <a:rPr lang="pl-PL" sz="5400" dirty="0"/>
              <a:t>Brak możliwości </a:t>
            </a:r>
            <a:r>
              <a:rPr lang="pl-PL" sz="5400" dirty="0" smtClean="0"/>
              <a:t>odstąpienia c.d.</a:t>
            </a:r>
            <a:endParaRPr lang="pl-PL" dirty="0"/>
          </a:p>
        </p:txBody>
      </p:sp>
      <p:sp>
        <p:nvSpPr>
          <p:cNvPr id="4" name="Podtytuł 2"/>
          <p:cNvSpPr txBox="1">
            <a:spLocks/>
          </p:cNvSpPr>
          <p:nvPr/>
        </p:nvSpPr>
        <p:spPr>
          <a:xfrm>
            <a:off x="671651" y="6093296"/>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700803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348880"/>
            <a:ext cx="8229600" cy="4101088"/>
          </a:xfrm>
        </p:spPr>
        <p:txBody>
          <a:bodyPr>
            <a:normAutofit/>
          </a:bodyPr>
          <a:lstStyle/>
          <a:p>
            <a:pPr algn="just"/>
            <a:r>
              <a:rPr lang="pl-PL" dirty="0" smtClean="0"/>
              <a:t>w </a:t>
            </a:r>
            <a:r>
              <a:rPr lang="pl-PL" dirty="0"/>
              <a:t>której przedmiotem świadczenia są nagrania dźwiękowe lub wizualne albo programy komputerowe dostarczane w zapieczętowanym opakowaniu, jeżeli opakowanie zostało otwarte po dostarczeniu;</a:t>
            </a:r>
          </a:p>
          <a:p>
            <a:pPr algn="just"/>
            <a:r>
              <a:rPr lang="pl-PL" dirty="0" smtClean="0"/>
              <a:t> </a:t>
            </a:r>
            <a:r>
              <a:rPr lang="pl-PL" dirty="0"/>
              <a:t>o dostarczanie dzienników, periodyków lub czasopism, z wyjątkiem umowy o prenumeratę</a:t>
            </a:r>
            <a:r>
              <a:rPr lang="pl-PL" dirty="0" smtClean="0"/>
              <a:t>;</a:t>
            </a:r>
            <a:endParaRPr lang="pl-PL" dirty="0"/>
          </a:p>
        </p:txBody>
      </p:sp>
      <p:sp>
        <p:nvSpPr>
          <p:cNvPr id="2" name="Tytuł 1"/>
          <p:cNvSpPr>
            <a:spLocks noGrp="1"/>
          </p:cNvSpPr>
          <p:nvPr>
            <p:ph type="title"/>
          </p:nvPr>
        </p:nvSpPr>
        <p:spPr>
          <a:xfrm>
            <a:off x="457200" y="704088"/>
            <a:ext cx="8229600" cy="780696"/>
          </a:xfrm>
        </p:spPr>
        <p:txBody>
          <a:bodyPr>
            <a:normAutofit/>
          </a:bodyPr>
          <a:lstStyle/>
          <a:p>
            <a:pPr algn="ctr"/>
            <a:r>
              <a:rPr lang="pl-PL" sz="4000" dirty="0" smtClean="0"/>
              <a:t>Brak możliwości odstąpienia c.d.</a:t>
            </a:r>
            <a:endParaRPr lang="pl-PL" sz="4000"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389675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99592" y="2564904"/>
            <a:ext cx="7408333" cy="3450696"/>
          </a:xfrm>
        </p:spPr>
        <p:txBody>
          <a:bodyPr>
            <a:normAutofit fontScale="85000" lnSpcReduction="10000"/>
          </a:bodyPr>
          <a:lstStyle/>
          <a:p>
            <a:pPr algn="just"/>
            <a:r>
              <a:rPr lang="pl-PL" dirty="0"/>
              <a:t>zawartej w drodze aukcji publicznej;</a:t>
            </a:r>
          </a:p>
          <a:p>
            <a:pPr algn="just"/>
            <a:r>
              <a:rPr lang="pl-PL" dirty="0"/>
              <a:t>o świadczenie usług w zakresie zakwaterowania, innych niż do celów mieszkalnych, przewozu rzeczy, najmu samochodów, gastronomii, usług związanych z wypoczynkiem, wydarzeniami rozrywkowymi, sportowymi lub kulturalnymi, jeżeli w umowie oznaczono dzień lub okres świadczenia usługi;</a:t>
            </a:r>
          </a:p>
          <a:p>
            <a:pPr algn="just"/>
            <a:r>
              <a:rPr lang="pl-PL" dirty="0"/>
              <a:t>o dostarczanie treści cyfrowych, które nie są zapisane na nośniku materialnym, jeżeli spełnianie świadczenia rozpoczęło się za wyraźną zgodą konsumenta przed upływem terminu do odstąpienia od umowy i po poinformowaniu go przez przedsiębiorcę o utracie prawa odstąpienia od umowy.</a:t>
            </a:r>
          </a:p>
          <a:p>
            <a:endParaRPr lang="pl-PL" dirty="0"/>
          </a:p>
          <a:p>
            <a:endParaRPr lang="pl-PL" dirty="0"/>
          </a:p>
        </p:txBody>
      </p:sp>
      <p:sp>
        <p:nvSpPr>
          <p:cNvPr id="2" name="Tytuł 1"/>
          <p:cNvSpPr>
            <a:spLocks noGrp="1"/>
          </p:cNvSpPr>
          <p:nvPr>
            <p:ph type="title"/>
          </p:nvPr>
        </p:nvSpPr>
        <p:spPr/>
        <p:txBody>
          <a:bodyPr>
            <a:normAutofit fontScale="90000"/>
          </a:bodyPr>
          <a:lstStyle/>
          <a:p>
            <a:r>
              <a:rPr lang="pl-PL" sz="5400" dirty="0"/>
              <a:t>Brak możliwości odstąpienia c.d.</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4092737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564904"/>
            <a:ext cx="8229600" cy="3168352"/>
          </a:xfrm>
        </p:spPr>
        <p:txBody>
          <a:bodyPr>
            <a:normAutofit/>
          </a:bodyPr>
          <a:lstStyle/>
          <a:p>
            <a:pPr algn="just"/>
            <a:r>
              <a:rPr lang="pl-PL" dirty="0"/>
              <a:t>Powszechną formą dokonywania zakupów za pośrednictwem </a:t>
            </a:r>
            <a:r>
              <a:rPr lang="pl-PL" dirty="0" err="1"/>
              <a:t>internetu</a:t>
            </a:r>
            <a:r>
              <a:rPr lang="pl-PL" dirty="0"/>
              <a:t> jest udział w aukcjach internetowych (Allegro). </a:t>
            </a:r>
          </a:p>
          <a:p>
            <a:endParaRPr lang="pl-PL" dirty="0"/>
          </a:p>
          <a:p>
            <a:pPr algn="just"/>
            <a:r>
              <a:rPr lang="pl-PL" dirty="0"/>
              <a:t>W sytuacji, kiedy sprzedawcą będzie przedsiębiorca (a nie osoba fizyczna nieprowadząca działalności gospodarczej), a nabywcą konsument to będzie przysługiwało mu prawo odstąpienia od umowy w terminie 14 dni.</a:t>
            </a:r>
          </a:p>
          <a:p>
            <a:endParaRPr lang="pl-PL" dirty="0"/>
          </a:p>
        </p:txBody>
      </p:sp>
      <p:sp>
        <p:nvSpPr>
          <p:cNvPr id="2" name="Tytuł 1"/>
          <p:cNvSpPr>
            <a:spLocks noGrp="1"/>
          </p:cNvSpPr>
          <p:nvPr>
            <p:ph type="title"/>
          </p:nvPr>
        </p:nvSpPr>
        <p:spPr/>
        <p:txBody>
          <a:bodyPr>
            <a:noAutofit/>
          </a:bodyPr>
          <a:lstStyle/>
          <a:p>
            <a:pPr algn="ctr"/>
            <a:r>
              <a:rPr lang="pl-PL" sz="4000" dirty="0"/>
              <a:t>Odstąpienie od umowy zawartej w wyniku licytacji internetowej</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216951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564904"/>
            <a:ext cx="8229600" cy="3077696"/>
          </a:xfrm>
        </p:spPr>
        <p:txBody>
          <a:bodyPr/>
          <a:lstStyle/>
          <a:p>
            <a:pPr algn="just"/>
            <a:r>
              <a:rPr lang="pl-PL" dirty="0"/>
              <a:t>Zakupy towarów podczas prezentacji organizowanych poza lokalem firmy to umowy zawarte poza lokalem przedsiębiorstwa. Mają do nich zastosowanie przepisy ustawy z dnia 30 maja 2014 r. o prawach konsumenta w tym przepisy o odstąpieniu od umowy. </a:t>
            </a:r>
          </a:p>
          <a:p>
            <a:pPr algn="just"/>
            <a:r>
              <a:rPr lang="pl-PL" dirty="0"/>
              <a:t>Konsument może w takim wypadku odstąpić od takiej umowy w terminie 14 dni bez podawania przyczyny.</a:t>
            </a:r>
          </a:p>
          <a:p>
            <a:endParaRPr lang="pl-PL" dirty="0"/>
          </a:p>
        </p:txBody>
      </p:sp>
      <p:sp>
        <p:nvSpPr>
          <p:cNvPr id="2" name="Tytuł 1"/>
          <p:cNvSpPr>
            <a:spLocks noGrp="1"/>
          </p:cNvSpPr>
          <p:nvPr>
            <p:ph type="title"/>
          </p:nvPr>
        </p:nvSpPr>
        <p:spPr>
          <a:xfrm>
            <a:off x="467544" y="476672"/>
            <a:ext cx="8229600" cy="1143000"/>
          </a:xfrm>
        </p:spPr>
        <p:txBody>
          <a:bodyPr>
            <a:noAutofit/>
          </a:bodyPr>
          <a:lstStyle/>
          <a:p>
            <a:pPr algn="ctr"/>
            <a:r>
              <a:rPr lang="pl-PL" sz="4000" dirty="0"/>
              <a:t>Odstąpienie od umowy zawartej w wyniku prezentacji</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423713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r>
              <a:rPr lang="pl-PL" dirty="0"/>
              <a:t>Garlicki Leszek (red.), </a:t>
            </a:r>
            <a:r>
              <a:rPr lang="pl-PL" dirty="0" err="1"/>
              <a:t>Zubik</a:t>
            </a:r>
            <a:r>
              <a:rPr lang="pl-PL" dirty="0"/>
              <a:t> Marek (red.), Konstytucja Rzeczypospolitej 	Polskiej. Komentarz. Tom II, wyd. II, </a:t>
            </a:r>
            <a:r>
              <a:rPr lang="pl-PL" dirty="0" smtClean="0"/>
              <a:t>2016</a:t>
            </a:r>
          </a:p>
          <a:p>
            <a:pPr algn="just"/>
            <a:r>
              <a:rPr lang="pl-PL" sz="2800" dirty="0"/>
              <a:t>S. </a:t>
            </a:r>
            <a:r>
              <a:rPr lang="pl-PL" sz="2800" dirty="0" err="1"/>
              <a:t>Szer</a:t>
            </a:r>
            <a:r>
              <a:rPr lang="pl-PL" sz="2800" dirty="0"/>
              <a:t>, </a:t>
            </a:r>
            <a:r>
              <a:rPr lang="pl-PL" sz="2800" i="1" dirty="0"/>
              <a:t>Prawo cywilne. Część ogólna</a:t>
            </a:r>
            <a:r>
              <a:rPr lang="pl-PL" sz="2800" dirty="0"/>
              <a:t>, Warszawa 1967, </a:t>
            </a:r>
          </a:p>
          <a:p>
            <a:pPr algn="just"/>
            <a:r>
              <a:rPr lang="pl-PL" sz="2800" dirty="0" smtClean="0"/>
              <a:t>S</a:t>
            </a:r>
            <a:r>
              <a:rPr lang="pl-PL" sz="2800" dirty="0"/>
              <a:t>. Grzybowski (w:) </a:t>
            </a:r>
            <a:r>
              <a:rPr lang="pl-PL" sz="2800" i="1" dirty="0"/>
              <a:t>System Prawa Cywilnego</a:t>
            </a:r>
            <a:r>
              <a:rPr lang="pl-PL" sz="2800" dirty="0"/>
              <a:t>, t. 1, 1974, </a:t>
            </a:r>
            <a:endParaRPr lang="pl-PL" sz="2800" dirty="0" smtClean="0"/>
          </a:p>
          <a:p>
            <a:pPr algn="just"/>
            <a:r>
              <a:rPr lang="pl-PL" dirty="0" err="1" smtClean="0"/>
              <a:t>Fras</a:t>
            </a:r>
            <a:r>
              <a:rPr lang="pl-PL" dirty="0" smtClean="0"/>
              <a:t> </a:t>
            </a:r>
            <a:r>
              <a:rPr lang="pl-PL" dirty="0"/>
              <a:t>Mariusz (red.), </a:t>
            </a:r>
            <a:r>
              <a:rPr lang="pl-PL" dirty="0" err="1"/>
              <a:t>Habdas</a:t>
            </a:r>
            <a:r>
              <a:rPr lang="pl-PL" dirty="0"/>
              <a:t> Magdalena (red.),</a:t>
            </a:r>
            <a:r>
              <a:rPr lang="pl-PL" i="1" dirty="0"/>
              <a:t> Kodeks cywilny. Komentarz. Tom I. Część ogólna (art. 1-125)</a:t>
            </a:r>
            <a:r>
              <a:rPr lang="pl-PL" dirty="0"/>
              <a:t>, 2017</a:t>
            </a:r>
            <a:endParaRPr lang="pl-PL" dirty="0" smtClean="0"/>
          </a:p>
          <a:p>
            <a:pPr algn="just"/>
            <a:r>
              <a:rPr lang="pl-PL" dirty="0" smtClean="0"/>
              <a:t>https</a:t>
            </a:r>
            <a:r>
              <a:rPr lang="pl-PL" dirty="0"/>
              <a:t>://uokik.gov.pl</a:t>
            </a:r>
          </a:p>
          <a:p>
            <a:pPr algn="just"/>
            <a:endParaRPr lang="pl-PL" dirty="0" smtClean="0"/>
          </a:p>
          <a:p>
            <a:pPr algn="just"/>
            <a:endParaRPr lang="pl-PL" dirty="0"/>
          </a:p>
        </p:txBody>
      </p:sp>
      <p:sp>
        <p:nvSpPr>
          <p:cNvPr id="2" name="Tytuł 1"/>
          <p:cNvSpPr>
            <a:spLocks noGrp="1"/>
          </p:cNvSpPr>
          <p:nvPr>
            <p:ph type="title"/>
          </p:nvPr>
        </p:nvSpPr>
        <p:spPr/>
        <p:txBody>
          <a:bodyPr/>
          <a:lstStyle/>
          <a:p>
            <a:pPr algn="ctr"/>
            <a:r>
              <a:rPr lang="pl-PL" dirty="0" smtClean="0"/>
              <a:t>Materiały źródłowe:</a:t>
            </a:r>
            <a:endParaRPr lang="pl-PL" dirty="0"/>
          </a:p>
        </p:txBody>
      </p:sp>
    </p:spTree>
    <p:extLst>
      <p:ext uri="{BB962C8B-B14F-4D97-AF65-F5344CB8AC3E}">
        <p14:creationId xmlns:p14="http://schemas.microsoft.com/office/powerpoint/2010/main" val="2384261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780928"/>
            <a:ext cx="8229600" cy="2573640"/>
          </a:xfrm>
        </p:spPr>
        <p:txBody>
          <a:bodyPr>
            <a:normAutofit fontScale="85000" lnSpcReduction="20000"/>
          </a:bodyPr>
          <a:lstStyle/>
          <a:p>
            <a:pPr algn="just"/>
            <a:r>
              <a:rPr lang="pl-PL" dirty="0" smtClean="0"/>
              <a:t>Brak jest definicji legalnej usług finansowych. Regulacje dotyczące zawierania umów na odległość o usługi finansowe znajdują się w Rozdziale 5 (art. 39-43) ustawy </a:t>
            </a:r>
            <a:r>
              <a:rPr lang="pl-PL" dirty="0"/>
              <a:t>z dnia 30 maja 2014 </a:t>
            </a:r>
            <a:r>
              <a:rPr lang="pl-PL" dirty="0" smtClean="0"/>
              <a:t>r. o </a:t>
            </a:r>
            <a:r>
              <a:rPr lang="pl-PL" dirty="0"/>
              <a:t>prawach </a:t>
            </a:r>
            <a:r>
              <a:rPr lang="pl-PL" dirty="0" smtClean="0"/>
              <a:t>konsumenta.</a:t>
            </a:r>
            <a:endParaRPr lang="pl-PL" dirty="0"/>
          </a:p>
          <a:p>
            <a:pPr algn="just"/>
            <a:endParaRPr lang="pl-PL" dirty="0" smtClean="0"/>
          </a:p>
          <a:p>
            <a:pPr algn="just"/>
            <a:r>
              <a:rPr lang="pl-PL" dirty="0" smtClean="0"/>
              <a:t>Za </a:t>
            </a:r>
            <a:r>
              <a:rPr lang="pl-PL" dirty="0"/>
              <a:t>usługi finansowe należy uważać czynności bankowe, usługi płatnicze, kredyt konsumencki, ubezpieczenia, uczestnictwa w funduszu inwestycyjnym otwartym i zamkniętym, specjalistyczny fundusz inwestycyjny zamknięty i fundusz inwestycyjny mieszany</a:t>
            </a:r>
            <a:r>
              <a:rPr lang="pl-PL" dirty="0" smtClean="0"/>
              <a:t>.</a:t>
            </a:r>
          </a:p>
          <a:p>
            <a:pPr algn="just"/>
            <a:endParaRPr lang="pl-PL" dirty="0"/>
          </a:p>
          <a:p>
            <a:endParaRPr lang="pl-PL" dirty="0"/>
          </a:p>
        </p:txBody>
      </p:sp>
      <p:sp>
        <p:nvSpPr>
          <p:cNvPr id="2" name="Tytuł 1"/>
          <p:cNvSpPr>
            <a:spLocks noGrp="1"/>
          </p:cNvSpPr>
          <p:nvPr>
            <p:ph type="title"/>
          </p:nvPr>
        </p:nvSpPr>
        <p:spPr/>
        <p:txBody>
          <a:bodyPr/>
          <a:lstStyle/>
          <a:p>
            <a:pPr algn="ctr"/>
            <a:r>
              <a:rPr lang="pl-PL" dirty="0" smtClean="0"/>
              <a:t>Definicja usług finansowych</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3353573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492896"/>
            <a:ext cx="8229600" cy="3183632"/>
          </a:xfrm>
        </p:spPr>
        <p:txBody>
          <a:bodyPr>
            <a:normAutofit lnSpcReduction="10000"/>
          </a:bodyPr>
          <a:lstStyle/>
          <a:p>
            <a:pPr marL="0" indent="0">
              <a:buNone/>
            </a:pPr>
            <a:endParaRPr lang="pl-PL" dirty="0"/>
          </a:p>
          <a:p>
            <a:pPr algn="just"/>
            <a:r>
              <a:rPr lang="pl-PL" dirty="0"/>
              <a:t>Konsument, który zawarł na odległość umowę o usługi finansowe, może od niej odstąpić bez podania przyczyny, składając oświadczenie na piśmie w terminie 14 dni (w przypadku umów ubezpieczenia – 30 dni) od dnia zawarcia umowy (w przypadku umów ubezpieczenia – od dnia poinformowania go o zawarciu umowy) lub od dnia potwierdzenia podstawowych informacji o przedsiębiorcy i jego ofercie, jeżeli jest to termin późniejszy.</a:t>
            </a:r>
          </a:p>
          <a:p>
            <a:endParaRPr lang="pl-PL" dirty="0"/>
          </a:p>
        </p:txBody>
      </p:sp>
      <p:sp>
        <p:nvSpPr>
          <p:cNvPr id="2" name="Tytuł 1"/>
          <p:cNvSpPr>
            <a:spLocks noGrp="1"/>
          </p:cNvSpPr>
          <p:nvPr>
            <p:ph type="title"/>
          </p:nvPr>
        </p:nvSpPr>
        <p:spPr>
          <a:xfrm>
            <a:off x="539552" y="548680"/>
            <a:ext cx="8229600" cy="1143000"/>
          </a:xfrm>
        </p:spPr>
        <p:txBody>
          <a:bodyPr>
            <a:noAutofit/>
          </a:bodyPr>
          <a:lstStyle/>
          <a:p>
            <a:pPr algn="ctr"/>
            <a:r>
              <a:rPr lang="pl-PL" sz="3600" dirty="0"/>
              <a:t>Umowa o świadczenie usług finansowych a odstąpienie od umowy zawartej na odległość</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0608828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996952"/>
            <a:ext cx="8229600" cy="2520280"/>
          </a:xfrm>
        </p:spPr>
        <p:txBody>
          <a:bodyPr/>
          <a:lstStyle/>
          <a:p>
            <a:pPr algn="just"/>
            <a:r>
              <a:rPr lang="pl-PL" dirty="0"/>
              <a:t>Jeżeli czas trwania umowy nie jest oznaczony, każda ze stron może ją wypowiedzieć bez wskazania przyczyn, z zachowaniem miesięcznego terminu wypowiedzenia, chyba że strony zastrzegły krótszy termin wypowiedzenia.</a:t>
            </a:r>
          </a:p>
        </p:txBody>
      </p:sp>
      <p:sp>
        <p:nvSpPr>
          <p:cNvPr id="2" name="Tytuł 1"/>
          <p:cNvSpPr>
            <a:spLocks noGrp="1"/>
          </p:cNvSpPr>
          <p:nvPr>
            <p:ph type="title"/>
          </p:nvPr>
        </p:nvSpPr>
        <p:spPr>
          <a:xfrm>
            <a:off x="467544" y="476672"/>
            <a:ext cx="8229600" cy="1143000"/>
          </a:xfrm>
        </p:spPr>
        <p:txBody>
          <a:bodyPr>
            <a:noAutofit/>
          </a:bodyPr>
          <a:lstStyle/>
          <a:p>
            <a:pPr algn="ctr"/>
            <a:r>
              <a:rPr lang="pl-PL" sz="3600" dirty="0"/>
              <a:t>Umowa o świadczenie usług finansowych a odstąpienie od umowy zawartej na odległość</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1202249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a:t>Pomimo korzystnej zmiany związanej z dopuszczeniem odstąpienia od umowy zawartej na odległość nadal istnieją zagrożenia, na które należy zwracać uwagę zawierając taką umowę.</a:t>
            </a:r>
          </a:p>
          <a:p>
            <a:pPr algn="just"/>
            <a:r>
              <a:rPr lang="pl-PL" dirty="0"/>
              <a:t>Powszechne w chwili obecnej jest zawieranie umów za pośrednictwem telefonu bądź tzw. akwizytora. </a:t>
            </a:r>
          </a:p>
          <a:p>
            <a:pPr algn="just"/>
            <a:r>
              <a:rPr lang="pl-PL" dirty="0"/>
              <a:t>Należy pamiętać o szeregu obowiązków leżących po stronie przedsiębiorcy zawierającego taką umowę. </a:t>
            </a:r>
          </a:p>
        </p:txBody>
      </p:sp>
      <p:sp>
        <p:nvSpPr>
          <p:cNvPr id="2" name="Tytuł 1"/>
          <p:cNvSpPr>
            <a:spLocks noGrp="1"/>
          </p:cNvSpPr>
          <p:nvPr>
            <p:ph type="title"/>
          </p:nvPr>
        </p:nvSpPr>
        <p:spPr/>
        <p:txBody>
          <a:bodyPr>
            <a:noAutofit/>
          </a:bodyPr>
          <a:lstStyle/>
          <a:p>
            <a:pPr algn="ctr"/>
            <a:r>
              <a:rPr lang="pl-PL" sz="4000" dirty="0"/>
              <a:t>Zagrożenia związane z zawieraniem umów na odległość</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154083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988840"/>
            <a:ext cx="8229600" cy="4047728"/>
          </a:xfrm>
        </p:spPr>
        <p:txBody>
          <a:bodyPr>
            <a:normAutofit fontScale="92500"/>
          </a:bodyPr>
          <a:lstStyle/>
          <a:p>
            <a:pPr algn="just"/>
            <a:r>
              <a:rPr lang="pl-PL" dirty="0"/>
              <a:t>W ostatnich latach bardzo rozpowszechnionym sposobem pozyskiwania klientów są prezentacje, które wykonywane są albo w domu konsumenta (za pośrednictwem tzw. akwizytora) albo poza lokalem przedsiębiorstwa (np</a:t>
            </a:r>
            <a:r>
              <a:rPr lang="pl-PL" dirty="0" smtClean="0"/>
              <a:t>. w trakcie targów). </a:t>
            </a:r>
            <a:r>
              <a:rPr lang="pl-PL" dirty="0"/>
              <a:t>Często dotyczą one sprzętu rehabilitacyjnego, metod lecznictwa bądź sprzętów gospodarstwa domowego. Do umów zawartych na tego rodzaju wydarzeniach również zastosowanie znajduje 14-dniowe prawo odstąpienia. </a:t>
            </a:r>
          </a:p>
          <a:p>
            <a:pPr algn="just"/>
            <a:r>
              <a:rPr lang="pl-PL" dirty="0"/>
              <a:t>W razie odstąpienia od umowy nie wolno pobrać od konsumenta żadnych prowizji (tzw. odstępnego). Przedsiębiorca nie ma prawa pobierać tego rodzaju opłat. </a:t>
            </a:r>
          </a:p>
          <a:p>
            <a:endParaRPr lang="pl-PL" dirty="0"/>
          </a:p>
        </p:txBody>
      </p:sp>
      <p:sp>
        <p:nvSpPr>
          <p:cNvPr id="2" name="Tytuł 1"/>
          <p:cNvSpPr>
            <a:spLocks noGrp="1"/>
          </p:cNvSpPr>
          <p:nvPr>
            <p:ph type="title"/>
          </p:nvPr>
        </p:nvSpPr>
        <p:spPr>
          <a:xfrm>
            <a:off x="467544" y="1412776"/>
            <a:ext cx="8229600" cy="504056"/>
          </a:xfrm>
        </p:spPr>
        <p:txBody>
          <a:bodyPr>
            <a:noAutofit/>
          </a:bodyPr>
          <a:lstStyle/>
          <a:p>
            <a:pPr algn="ctr"/>
            <a:r>
              <a:rPr lang="pl-PL" sz="4000" dirty="0"/>
              <a:t>Zagrożenia związane z zawieraniem umów na odległość</a:t>
            </a:r>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1485572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204864"/>
            <a:ext cx="8229600" cy="4389120"/>
          </a:xfrm>
        </p:spPr>
        <p:txBody>
          <a:bodyPr>
            <a:normAutofit/>
          </a:bodyPr>
          <a:lstStyle/>
          <a:p>
            <a:pPr algn="just"/>
            <a:r>
              <a:rPr lang="pl-PL" sz="1900" dirty="0"/>
              <a:t>Jeżeli przedsiębiorca kontaktuje się z konsumentem przez telefon w celu zawarcia umowy na odległość, ma obowiązek na początku rozmowy poinformować konsumenta o tym celu, a ponadto podać identyfikujące go dane oraz dane identyfikujące osobę, w imieniu której telefonuje.</a:t>
            </a:r>
          </a:p>
          <a:p>
            <a:pPr algn="just"/>
            <a:r>
              <a:rPr lang="pl-PL" sz="1900" dirty="0"/>
              <a:t>Jeżeli przedsiębiorca proponuje konsumentowi zawarcie umowy przez telefon, ma obowiązek potwierdzić treść proponowanej umowy utrwaloną na papierze lub innym trwałym nośniku. Oświadczenie konsumenta o zawarciu umowy jest skuteczne, jeżeli zostało utrwalone na papierze lub innym trwałym nośniku po otrzymaniu potwierdzenia od przedsiębiorcy.</a:t>
            </a:r>
          </a:p>
          <a:p>
            <a:pPr algn="just"/>
            <a:r>
              <a:rPr lang="pl-PL" sz="1900" dirty="0"/>
              <a:t>Zakazane jest używanie telekomunikacyjnych urządzeń końcowych i automatycznych systemów wywołujących do celów marketingu bezpośredniego, chyba że abonent lub użytkownik końcowy uprzednio wyraził na to zgodę. </a:t>
            </a:r>
          </a:p>
          <a:p>
            <a:endParaRPr lang="pl-PL" dirty="0"/>
          </a:p>
        </p:txBody>
      </p:sp>
      <p:sp>
        <p:nvSpPr>
          <p:cNvPr id="2" name="Tytuł 1"/>
          <p:cNvSpPr>
            <a:spLocks noGrp="1"/>
          </p:cNvSpPr>
          <p:nvPr>
            <p:ph type="title"/>
          </p:nvPr>
        </p:nvSpPr>
        <p:spPr>
          <a:xfrm>
            <a:off x="539552" y="332656"/>
            <a:ext cx="8229600" cy="1143000"/>
          </a:xfrm>
        </p:spPr>
        <p:txBody>
          <a:bodyPr/>
          <a:lstStyle/>
          <a:p>
            <a:r>
              <a:rPr lang="pl-PL" dirty="0" smtClean="0"/>
              <a:t>Umowa zawierana przez telefon</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1446883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p:txBody>
          <a:bodyPr>
            <a:normAutofit lnSpcReduction="10000"/>
          </a:bodyPr>
          <a:lstStyle/>
          <a:p>
            <a:pPr algn="just"/>
            <a:r>
              <a:rPr lang="pl-PL" dirty="0" smtClean="0"/>
              <a:t>Należy mieć na uwadze, iż każda zawarta umowa może pociągać za sobą doniosłe skutki prawne. Z tego względu należy przedsięwziąć szereg czynności mających na celu zminimalizowanie </a:t>
            </a:r>
            <a:r>
              <a:rPr lang="pl-PL" dirty="0" err="1" smtClean="0"/>
              <a:t>ryzyk</a:t>
            </a:r>
            <a:r>
              <a:rPr lang="pl-PL" dirty="0"/>
              <a:t> </a:t>
            </a:r>
            <a:r>
              <a:rPr lang="pl-PL" dirty="0" smtClean="0"/>
              <a:t>z tym związanych.</a:t>
            </a:r>
          </a:p>
          <a:p>
            <a:pPr algn="just"/>
            <a:r>
              <a:rPr lang="pl-PL" dirty="0" smtClean="0"/>
              <a:t>Należy pamiętać o sekwencji poniższych czynności. Ich zastosowanie może być przydatne w celu minimalizacji ryzyka zawarcia niekorzystnych dla siebie umów.</a:t>
            </a:r>
            <a:endParaRPr lang="pl-PL" dirty="0"/>
          </a:p>
        </p:txBody>
      </p:sp>
      <p:sp>
        <p:nvSpPr>
          <p:cNvPr id="4" name="Tytuł 3"/>
          <p:cNvSpPr>
            <a:spLocks noGrp="1"/>
          </p:cNvSpPr>
          <p:nvPr>
            <p:ph type="title"/>
          </p:nvPr>
        </p:nvSpPr>
        <p:spPr/>
        <p:txBody>
          <a:bodyPr/>
          <a:lstStyle/>
          <a:p>
            <a:pPr algn="ctr"/>
            <a:r>
              <a:rPr lang="pl-PL" dirty="0" smtClean="0"/>
              <a:t>Środki ostrożności</a:t>
            </a:r>
            <a:endParaRPr lang="pl-PL" dirty="0"/>
          </a:p>
        </p:txBody>
      </p:sp>
      <p:sp>
        <p:nvSpPr>
          <p:cNvPr id="6"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827113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636912"/>
            <a:ext cx="8229600" cy="3005688"/>
          </a:xfrm>
        </p:spPr>
        <p:txBody>
          <a:bodyPr>
            <a:normAutofit/>
          </a:bodyPr>
          <a:lstStyle/>
          <a:p>
            <a:pPr marL="0" indent="0" algn="just">
              <a:buNone/>
            </a:pPr>
            <a:r>
              <a:rPr lang="pl-PL" dirty="0" smtClean="0"/>
              <a:t>Jeżeli umowa zawierana jest na piśmie, należy dokładnie przeczytać ją od początku do końca. Nie należy sugerować się upływającym czasem. Zasadnym jest zgłębienie każdego budzącego wątpliwości zapisu. W razie poważnych obaw co do treści umowy nie należy jej podpisywać przed konsultacją z prawnikiem.</a:t>
            </a:r>
            <a:endParaRPr lang="pl-PL" dirty="0"/>
          </a:p>
          <a:p>
            <a:pPr marL="0" indent="0" algn="just">
              <a:buNone/>
            </a:pPr>
            <a:endParaRPr lang="pl-PL" dirty="0"/>
          </a:p>
        </p:txBody>
      </p:sp>
      <p:sp>
        <p:nvSpPr>
          <p:cNvPr id="2" name="Tytuł 1"/>
          <p:cNvSpPr>
            <a:spLocks noGrp="1"/>
          </p:cNvSpPr>
          <p:nvPr>
            <p:ph type="title"/>
          </p:nvPr>
        </p:nvSpPr>
        <p:spPr/>
        <p:txBody>
          <a:bodyPr>
            <a:normAutofit fontScale="90000"/>
          </a:bodyPr>
          <a:lstStyle/>
          <a:p>
            <a:pPr algn="ctr"/>
            <a:r>
              <a:rPr lang="pl-PL" dirty="0" smtClean="0"/>
              <a:t>Dokładne zapoznanie się z umową</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638187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204864"/>
            <a:ext cx="8229600" cy="4389120"/>
          </a:xfrm>
        </p:spPr>
        <p:txBody>
          <a:bodyPr>
            <a:normAutofit/>
          </a:bodyPr>
          <a:lstStyle/>
          <a:p>
            <a:pPr marL="0" indent="0" algn="just">
              <a:buNone/>
            </a:pPr>
            <a:r>
              <a:rPr lang="pl-PL" dirty="0" smtClean="0"/>
              <a:t>Należy </a:t>
            </a:r>
            <a:r>
              <a:rPr lang="pl-PL" dirty="0"/>
              <a:t>w</a:t>
            </a:r>
            <a:r>
              <a:rPr lang="pl-PL" dirty="0" smtClean="0"/>
              <a:t> miarę możliwości unikać zawierania umów przez telefon. Zawarcie umowy w tej formie powoduje, iż konsument nie jest w stanie zapoznać się z dokładną treścią umowy. Informacje przedstawiane przez konsultanta niejednokrotnie mogą być wybiórcze i przedstawiające jedynie korzyści płynące z zawarcia umowy z pominięciem jej wad czy też obciążeń ponoszonych przez sygnatariusza umowy. Zasadnym jest udanie się do najbliższej siedziby przedsiębiorcy i tam zapoznanie się z umową w formie pisemnej.</a:t>
            </a:r>
            <a:endParaRPr lang="pl-PL" dirty="0"/>
          </a:p>
        </p:txBody>
      </p:sp>
      <p:sp>
        <p:nvSpPr>
          <p:cNvPr id="6" name="Tytuł 1"/>
          <p:cNvSpPr>
            <a:spLocks noGrp="1"/>
          </p:cNvSpPr>
          <p:nvPr>
            <p:ph type="title"/>
          </p:nvPr>
        </p:nvSpPr>
        <p:spPr>
          <a:xfrm>
            <a:off x="467544" y="692696"/>
            <a:ext cx="8229600" cy="720080"/>
          </a:xfrm>
        </p:spPr>
        <p:txBody>
          <a:bodyPr>
            <a:normAutofit fontScale="90000"/>
          </a:bodyPr>
          <a:lstStyle/>
          <a:p>
            <a:pPr algn="ctr"/>
            <a:r>
              <a:rPr lang="pl-PL" dirty="0" smtClean="0"/>
              <a:t>Unikanie zawierania umów przez telefon</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0831755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3212976"/>
            <a:ext cx="8229600" cy="2285608"/>
          </a:xfrm>
        </p:spPr>
        <p:txBody>
          <a:bodyPr>
            <a:normAutofit/>
          </a:bodyPr>
          <a:lstStyle/>
          <a:p>
            <a:pPr marL="0" indent="0" algn="just">
              <a:buNone/>
            </a:pPr>
            <a:r>
              <a:rPr lang="pl-PL" dirty="0" smtClean="0"/>
              <a:t>Zawierając umowę na odległość lub poza lokalem przedsiębiorstwa nie należy działać pod wpływem chwili. Warto przemyśleć wszelkie konsekwencje zawarcia umowy co wiąże się z odłożeniem w czasie momentu zawarcia umowy.</a:t>
            </a:r>
          </a:p>
        </p:txBody>
      </p:sp>
      <p:sp>
        <p:nvSpPr>
          <p:cNvPr id="2" name="Tytuł 1"/>
          <p:cNvSpPr>
            <a:spLocks noGrp="1"/>
          </p:cNvSpPr>
          <p:nvPr>
            <p:ph type="title"/>
          </p:nvPr>
        </p:nvSpPr>
        <p:spPr>
          <a:xfrm>
            <a:off x="467544" y="548680"/>
            <a:ext cx="8229600" cy="1143000"/>
          </a:xfrm>
        </p:spPr>
        <p:txBody>
          <a:bodyPr>
            <a:normAutofit fontScale="90000"/>
          </a:bodyPr>
          <a:lstStyle/>
          <a:p>
            <a:pPr algn="ctr"/>
            <a:r>
              <a:rPr lang="pl-PL" dirty="0" smtClean="0"/>
              <a:t>Zawieranie umów po rozważeniu wad i zalet</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817759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dirty="0" smtClean="0"/>
              <a:t>Informacje ogólne</a:t>
            </a:r>
            <a:endParaRPr lang="pl-PL" dirty="0"/>
          </a:p>
        </p:txBody>
      </p:sp>
      <p:sp>
        <p:nvSpPr>
          <p:cNvPr id="5" name="Symbol zastępczy tekstu 4"/>
          <p:cNvSpPr>
            <a:spLocks noGrp="1"/>
          </p:cNvSpPr>
          <p:nvPr>
            <p:ph type="body" idx="1"/>
          </p:nvPr>
        </p:nvSpPr>
        <p:spPr/>
        <p:txBody>
          <a:bodyPr/>
          <a:lstStyle/>
          <a:p>
            <a:endParaRPr lang="pl-PL"/>
          </a:p>
        </p:txBody>
      </p:sp>
      <p:sp>
        <p:nvSpPr>
          <p:cNvPr id="6" name="Podtytuł 2"/>
          <p:cNvSpPr txBox="1">
            <a:spLocks/>
          </p:cNvSpPr>
          <p:nvPr/>
        </p:nvSpPr>
        <p:spPr>
          <a:xfrm>
            <a:off x="683568" y="5445224"/>
            <a:ext cx="7488832" cy="1320552"/>
          </a:xfrm>
          <a:prstGeom prst="rect">
            <a:avLst/>
          </a:prstGeom>
        </p:spPr>
        <p:txBody>
          <a:bodyPr vert="horz">
            <a:normAutofit fontScale="47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234244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996952"/>
            <a:ext cx="8229600" cy="1925568"/>
          </a:xfrm>
        </p:spPr>
        <p:txBody>
          <a:bodyPr>
            <a:normAutofit/>
          </a:bodyPr>
          <a:lstStyle/>
          <a:p>
            <a:pPr marL="0" indent="0" algn="just">
              <a:buNone/>
            </a:pPr>
            <a:r>
              <a:rPr lang="pl-PL" dirty="0" smtClean="0"/>
              <a:t>Konsument ma prawo do szczegółowych informacji na temat podpisywanej umowy. Osoba reprezentująca przedsiębiorcę lub sam przedsiębiorca mają obowiązek udzielić wszelkich informacji na temat zawieranej umowy a także udostępnić projekt umowy na piśmie. </a:t>
            </a:r>
            <a:endParaRPr lang="pl-PL" dirty="0"/>
          </a:p>
        </p:txBody>
      </p:sp>
      <p:sp>
        <p:nvSpPr>
          <p:cNvPr id="2" name="Tytuł 1"/>
          <p:cNvSpPr>
            <a:spLocks noGrp="1"/>
          </p:cNvSpPr>
          <p:nvPr>
            <p:ph type="title"/>
          </p:nvPr>
        </p:nvSpPr>
        <p:spPr/>
        <p:txBody>
          <a:bodyPr/>
          <a:lstStyle/>
          <a:p>
            <a:pPr algn="ctr"/>
            <a:r>
              <a:rPr lang="pl-PL" dirty="0" smtClean="0"/>
              <a:t>Zasięganie informacji</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1742254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852936"/>
            <a:ext cx="8229600" cy="2429624"/>
          </a:xfrm>
        </p:spPr>
        <p:txBody>
          <a:bodyPr>
            <a:normAutofit/>
          </a:bodyPr>
          <a:lstStyle/>
          <a:p>
            <a:pPr marL="0" indent="0" algn="just">
              <a:buNone/>
            </a:pPr>
            <a:r>
              <a:rPr lang="pl-PL" dirty="0" smtClean="0"/>
              <a:t>Konsument ma zawsze prawo do odstąpienia od umowy zawartej na odległość lub poza lokalem przedsiębiorstwa  w ciągu 14 dni. Jeżeli w tym terminie stwierdzi on, iż zawarcie umowy było pochopne lub niekorzystne dla niego może on wystąpić przedsiębiorcy z oświadczeniem o odstąpieniu. Nie jest konieczne podawanie przyczyny odstąpienia. </a:t>
            </a:r>
            <a:endParaRPr lang="pl-PL" dirty="0"/>
          </a:p>
        </p:txBody>
      </p:sp>
      <p:sp>
        <p:nvSpPr>
          <p:cNvPr id="2" name="Tytuł 1"/>
          <p:cNvSpPr>
            <a:spLocks noGrp="1"/>
          </p:cNvSpPr>
          <p:nvPr>
            <p:ph type="title"/>
          </p:nvPr>
        </p:nvSpPr>
        <p:spPr/>
        <p:txBody>
          <a:bodyPr>
            <a:normAutofit/>
          </a:bodyPr>
          <a:lstStyle/>
          <a:p>
            <a:pPr algn="ctr"/>
            <a:r>
              <a:rPr lang="pl-PL" dirty="0" smtClean="0"/>
              <a:t>Termin i okoliczności odstąpienia</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858798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3068960"/>
            <a:ext cx="8229600" cy="1205488"/>
          </a:xfrm>
        </p:spPr>
        <p:txBody>
          <a:bodyPr>
            <a:normAutofit fontScale="92500" lnSpcReduction="20000"/>
          </a:bodyPr>
          <a:lstStyle/>
          <a:p>
            <a:pPr marL="0" indent="0" algn="just">
              <a:buNone/>
            </a:pPr>
            <a:r>
              <a:rPr lang="pl-PL" dirty="0" smtClean="0"/>
              <a:t>Należy pamiętać o okolicznościach, w których oświadczenie woli może być obarczone wadą. Jeżeli do podpisania umowy konsument zmuszany siłą, groźbą, przemocą lub podstępem</a:t>
            </a:r>
            <a:r>
              <a:rPr lang="pl-PL" dirty="0"/>
              <a:t> </a:t>
            </a:r>
            <a:r>
              <a:rPr lang="pl-PL" dirty="0" smtClean="0"/>
              <a:t>powinien on zawiadomić Policję. </a:t>
            </a:r>
            <a:endParaRPr lang="pl-PL" dirty="0"/>
          </a:p>
        </p:txBody>
      </p:sp>
      <p:sp>
        <p:nvSpPr>
          <p:cNvPr id="2" name="Tytuł 1"/>
          <p:cNvSpPr>
            <a:spLocks noGrp="1"/>
          </p:cNvSpPr>
          <p:nvPr>
            <p:ph type="title"/>
          </p:nvPr>
        </p:nvSpPr>
        <p:spPr/>
        <p:txBody>
          <a:bodyPr/>
          <a:lstStyle/>
          <a:p>
            <a:pPr algn="ctr"/>
            <a:r>
              <a:rPr lang="pl-PL" dirty="0" smtClean="0"/>
              <a:t>Wady oświadczenia woli</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364750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pPr algn="ctr"/>
            <a:r>
              <a:rPr lang="pl-PL" dirty="0" smtClean="0"/>
              <a:t>Dziękuję za uwagę!</a:t>
            </a:r>
            <a:endParaRPr lang="pl-PL" dirty="0"/>
          </a:p>
        </p:txBody>
      </p:sp>
      <p:sp>
        <p:nvSpPr>
          <p:cNvPr id="6" name="Podtytuł 2"/>
          <p:cNvSpPr txBox="1">
            <a:spLocks noGrp="1"/>
          </p:cNvSpPr>
          <p:nvPr>
            <p:ph type="subTitle" idx="1"/>
          </p:nvPr>
        </p:nvSpPr>
        <p:spPr>
          <a:xfrm>
            <a:off x="539552" y="3717032"/>
            <a:ext cx="7854696" cy="1752600"/>
          </a:xfrm>
          <a:prstGeom prst="rect">
            <a:avLst/>
          </a:prstGeom>
        </p:spPr>
        <p:txBody>
          <a:bodyPr vert="horz">
            <a:normAutofit fontScale="70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68351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924944"/>
            <a:ext cx="8229600" cy="3399656"/>
          </a:xfrm>
        </p:spPr>
        <p:txBody>
          <a:bodyPr>
            <a:normAutofit/>
          </a:bodyPr>
          <a:lstStyle/>
          <a:p>
            <a:pPr algn="just"/>
            <a:r>
              <a:rPr lang="pl-PL" dirty="0"/>
              <a:t>W obrocie prawnym mamy do czynienia z dualizmem jeżeli chodzi o podmioty uczestniczące w obrocie gospodarczym. Są to przedsiębiorcy i konsumenci</a:t>
            </a:r>
            <a:r>
              <a:rPr lang="pl-PL" dirty="0" smtClean="0"/>
              <a:t>.</a:t>
            </a:r>
            <a:endParaRPr lang="pl-PL" dirty="0"/>
          </a:p>
        </p:txBody>
      </p:sp>
      <p:sp>
        <p:nvSpPr>
          <p:cNvPr id="2" name="Tytuł 1"/>
          <p:cNvSpPr>
            <a:spLocks noGrp="1"/>
          </p:cNvSpPr>
          <p:nvPr>
            <p:ph type="title"/>
          </p:nvPr>
        </p:nvSpPr>
        <p:spPr>
          <a:xfrm>
            <a:off x="457200" y="704088"/>
            <a:ext cx="8229600" cy="852704"/>
          </a:xfrm>
        </p:spPr>
        <p:txBody>
          <a:bodyPr/>
          <a:lstStyle/>
          <a:p>
            <a:pPr algn="ctr"/>
            <a:r>
              <a:rPr lang="pl-PL" dirty="0" smtClean="0"/>
              <a:t>Zakres przedmiotowy</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044402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780928"/>
            <a:ext cx="8229600" cy="3543672"/>
          </a:xfrm>
        </p:spPr>
        <p:txBody>
          <a:bodyPr/>
          <a:lstStyle/>
          <a:p>
            <a:pPr algn="just"/>
            <a:r>
              <a:rPr lang="pl-PL" dirty="0"/>
              <a:t>Przedsiębiorca, zgodnie z definicją zawartą w art. 43</a:t>
            </a:r>
            <a:r>
              <a:rPr lang="pl-PL" baseline="30000" dirty="0"/>
              <a:t>1</a:t>
            </a:r>
            <a:r>
              <a:rPr lang="pl-PL" dirty="0"/>
              <a:t> Kodeksu cywilnego to: „osoba fizyczna, osoba prawna i jednostka organizacyjna, która nie jest osobą prawną, a której ustawa przyznaje zdolność prawną, </a:t>
            </a:r>
            <a:r>
              <a:rPr lang="pl-PL" u="sng" dirty="0"/>
              <a:t>prowadząca we własnym imieniu działalność gospodarczą lub zawodową</a:t>
            </a:r>
            <a:r>
              <a:rPr lang="pl-PL" dirty="0" smtClean="0"/>
              <a:t>”.</a:t>
            </a:r>
          </a:p>
          <a:p>
            <a:pPr marL="0" indent="0" algn="just">
              <a:buNone/>
            </a:pPr>
            <a:endParaRPr lang="pl-PL" dirty="0"/>
          </a:p>
          <a:p>
            <a:endParaRPr lang="pl-PL" dirty="0"/>
          </a:p>
        </p:txBody>
      </p:sp>
      <p:sp>
        <p:nvSpPr>
          <p:cNvPr id="2" name="Tytuł 1"/>
          <p:cNvSpPr>
            <a:spLocks noGrp="1"/>
          </p:cNvSpPr>
          <p:nvPr>
            <p:ph type="title"/>
          </p:nvPr>
        </p:nvSpPr>
        <p:spPr>
          <a:xfrm>
            <a:off x="467544" y="476672"/>
            <a:ext cx="8229600" cy="1143000"/>
          </a:xfrm>
        </p:spPr>
        <p:txBody>
          <a:bodyPr>
            <a:normAutofit fontScale="90000"/>
          </a:bodyPr>
          <a:lstStyle/>
          <a:p>
            <a:pPr algn="ctr"/>
            <a:r>
              <a:rPr lang="pl-PL" dirty="0" smtClean="0"/>
              <a:t>Zakres przedmiotowy – definicja przedsiębiorcy </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071435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852936"/>
            <a:ext cx="8229600" cy="3471664"/>
          </a:xfrm>
        </p:spPr>
        <p:txBody>
          <a:bodyPr/>
          <a:lstStyle/>
          <a:p>
            <a:pPr algn="just"/>
            <a:r>
              <a:rPr lang="pl-PL" dirty="0"/>
              <a:t>„Za konsumenta uważa się osobę fizyczną dokonującą z przedsiębiorcą czynności prawnej niezwiązanej bezpośrednio z jej działalnością gospodarczą lub zawodową.” – art. 22</a:t>
            </a:r>
            <a:r>
              <a:rPr lang="pl-PL" baseline="30000" dirty="0"/>
              <a:t>1 </a:t>
            </a:r>
            <a:r>
              <a:rPr lang="pl-PL" dirty="0"/>
              <a:t>Kodeksu cywilnego.</a:t>
            </a:r>
          </a:p>
          <a:p>
            <a:endParaRPr lang="pl-PL" dirty="0"/>
          </a:p>
          <a:p>
            <a:endParaRPr lang="pl-PL" dirty="0"/>
          </a:p>
        </p:txBody>
      </p:sp>
      <p:sp>
        <p:nvSpPr>
          <p:cNvPr id="2" name="Tytuł 1"/>
          <p:cNvSpPr>
            <a:spLocks noGrp="1"/>
          </p:cNvSpPr>
          <p:nvPr>
            <p:ph type="title"/>
          </p:nvPr>
        </p:nvSpPr>
        <p:spPr>
          <a:xfrm>
            <a:off x="611560" y="476672"/>
            <a:ext cx="8229600" cy="1143000"/>
          </a:xfrm>
        </p:spPr>
        <p:txBody>
          <a:bodyPr>
            <a:normAutofit fontScale="90000"/>
          </a:bodyPr>
          <a:lstStyle/>
          <a:p>
            <a:pPr algn="ctr"/>
            <a:r>
              <a:rPr lang="pl-PL" dirty="0" smtClean="0"/>
              <a:t>Zakres przedmiotowy – definicja konsumenta</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601084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924944"/>
            <a:ext cx="8229600" cy="2016224"/>
          </a:xfrm>
        </p:spPr>
        <p:txBody>
          <a:bodyPr>
            <a:normAutofit/>
          </a:bodyPr>
          <a:lstStyle/>
          <a:p>
            <a:pPr algn="just"/>
            <a:r>
              <a:rPr lang="pl-PL" dirty="0"/>
              <a:t>O zawarciu umowy na odległość mówimy w sytuacji kiedy umowa zawierana jest pomiędzy przedsiębiorcą (profesjonalistą) a konsumentem (klientem). </a:t>
            </a:r>
          </a:p>
          <a:p>
            <a:pPr marL="0" indent="0">
              <a:buNone/>
            </a:pPr>
            <a:endParaRPr lang="pl-PL" dirty="0"/>
          </a:p>
        </p:txBody>
      </p:sp>
      <p:sp>
        <p:nvSpPr>
          <p:cNvPr id="2" name="Tytuł 1"/>
          <p:cNvSpPr>
            <a:spLocks noGrp="1"/>
          </p:cNvSpPr>
          <p:nvPr>
            <p:ph type="title"/>
          </p:nvPr>
        </p:nvSpPr>
        <p:spPr>
          <a:xfrm>
            <a:off x="611560" y="476672"/>
            <a:ext cx="8229600" cy="938368"/>
          </a:xfrm>
        </p:spPr>
        <p:txBody>
          <a:bodyPr>
            <a:normAutofit fontScale="90000"/>
          </a:bodyPr>
          <a:lstStyle/>
          <a:p>
            <a:pPr algn="ctr"/>
            <a:r>
              <a:rPr lang="pl-PL" dirty="0" smtClean="0"/>
              <a:t>Przesłanki zawarcia umowy na odległość</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407173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492896"/>
            <a:ext cx="8229600" cy="3399656"/>
          </a:xfrm>
        </p:spPr>
        <p:txBody>
          <a:bodyPr/>
          <a:lstStyle/>
          <a:p>
            <a:pPr algn="just"/>
            <a:r>
              <a:rPr lang="pl-PL" dirty="0"/>
              <a:t>Umowa zawarta na odległość to umowa zawarta z konsumentem w ramach zorganizowanego systemu zawierania umów na odległość, bez jednoczesnej fizycznej obecności stron, z wyłącznym wykorzystaniem jednego lub większej liczby środków porozumiewania się na odległość do chwili zawarcia umowy włącznie (np. zakupy w e-sklepie, rejestracja w portalu internetowym).</a:t>
            </a:r>
          </a:p>
          <a:p>
            <a:endParaRPr lang="pl-PL" dirty="0"/>
          </a:p>
        </p:txBody>
      </p:sp>
      <p:sp>
        <p:nvSpPr>
          <p:cNvPr id="2" name="Tytuł 1"/>
          <p:cNvSpPr>
            <a:spLocks noGrp="1"/>
          </p:cNvSpPr>
          <p:nvPr>
            <p:ph type="title"/>
          </p:nvPr>
        </p:nvSpPr>
        <p:spPr>
          <a:xfrm>
            <a:off x="467544" y="476672"/>
            <a:ext cx="8229600" cy="1143000"/>
          </a:xfrm>
        </p:spPr>
        <p:txBody>
          <a:bodyPr>
            <a:normAutofit fontScale="90000"/>
          </a:bodyPr>
          <a:lstStyle/>
          <a:p>
            <a:pPr algn="ctr"/>
            <a:r>
              <a:rPr lang="pl-PL" dirty="0" smtClean="0"/>
              <a:t>Przesłanki zawarcia umowy na odległość</a:t>
            </a:r>
            <a:endParaRPr lang="pl-PL" dirty="0"/>
          </a:p>
        </p:txBody>
      </p:sp>
      <p:sp>
        <p:nvSpPr>
          <p:cNvPr id="4" name="Podtytuł 2"/>
          <p:cNvSpPr txBox="1">
            <a:spLocks/>
          </p:cNvSpPr>
          <p:nvPr/>
        </p:nvSpPr>
        <p:spPr>
          <a:xfrm>
            <a:off x="683568" y="5877272"/>
            <a:ext cx="7488832" cy="888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23021212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Niestandardowy 12">
      <a:dk1>
        <a:sysClr val="windowText" lastClr="000000"/>
      </a:dk1>
      <a:lt1>
        <a:sysClr val="window" lastClr="FFFFFF"/>
      </a:lt1>
      <a:dk2>
        <a:srgbClr val="073E87"/>
      </a:dk2>
      <a:lt2>
        <a:srgbClr val="FFFF00"/>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1009</TotalTime>
  <Words>3950</Words>
  <Application>Microsoft Office PowerPoint</Application>
  <PresentationFormat>Pokaz na ekranie (4:3)</PresentationFormat>
  <Paragraphs>394</Paragraphs>
  <Slides>43</Slides>
  <Notes>0</Notes>
  <HiddenSlides>0</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Kształt fali</vt:lpstr>
      <vt:lpstr>Zawieranie umów na odległość</vt:lpstr>
      <vt:lpstr>Spis źródeł prawa</vt:lpstr>
      <vt:lpstr>Materiały źródłowe:</vt:lpstr>
      <vt:lpstr>Informacje ogólne</vt:lpstr>
      <vt:lpstr>Zakres przedmiotowy</vt:lpstr>
      <vt:lpstr>Zakres przedmiotowy – definicja przedsiębiorcy </vt:lpstr>
      <vt:lpstr>Zakres przedmiotowy – definicja konsumenta</vt:lpstr>
      <vt:lpstr>Przesłanki zawarcia umowy na odległość</vt:lpstr>
      <vt:lpstr>Przesłanki zawarcia umowy na odległość</vt:lpstr>
      <vt:lpstr>Przesłanki zawarcia umowy poza lokalem przedsiębiorstwa</vt:lpstr>
      <vt:lpstr>Dostarczenie towaru zakupionego na podstawie umowy zawartej na odległość</vt:lpstr>
      <vt:lpstr>Termin odstąpienia od umowy zawartej na odległość/poza lokalem przedsiębiorcy</vt:lpstr>
      <vt:lpstr>Początek biegu terminu do odstąpienia</vt:lpstr>
      <vt:lpstr>Przesłanki odstąpienia</vt:lpstr>
      <vt:lpstr>Obowiązek informacyjny przedsiębiorcy </vt:lpstr>
      <vt:lpstr>Obowiązek informacyjny przedsiębiorcy c.d.</vt:lpstr>
      <vt:lpstr>Sposób wykonania obowiązku informacyjnego</vt:lpstr>
      <vt:lpstr>Zasady odstąpienia</vt:lpstr>
      <vt:lpstr>Skutek odstąpienia od umowy</vt:lpstr>
      <vt:lpstr>Obowiązki w związku z odstąpieniem od umowy</vt:lpstr>
      <vt:lpstr>Wygaśnięcie umów dodatkowych</vt:lpstr>
      <vt:lpstr>Brak możliwości odstąpienia</vt:lpstr>
      <vt:lpstr>Brak możliwości odstąpienia c.d.</vt:lpstr>
      <vt:lpstr>Brak możliwości odstąpienia c.d.</vt:lpstr>
      <vt:lpstr>Brak możliwości odstąpienia c.d.</vt:lpstr>
      <vt:lpstr>Brak możliwości odstąpienia c.d.</vt:lpstr>
      <vt:lpstr>Brak możliwości odstąpienia c.d.</vt:lpstr>
      <vt:lpstr>Odstąpienie od umowy zawartej w wyniku licytacji internetowej</vt:lpstr>
      <vt:lpstr>Odstąpienie od umowy zawartej w wyniku prezentacji</vt:lpstr>
      <vt:lpstr>Definicja usług finansowych</vt:lpstr>
      <vt:lpstr>Umowa o świadczenie usług finansowych a odstąpienie od umowy zawartej na odległość</vt:lpstr>
      <vt:lpstr>Umowa o świadczenie usług finansowych a odstąpienie od umowy zawartej na odległość</vt:lpstr>
      <vt:lpstr>Zagrożenia związane z zawieraniem umów na odległość</vt:lpstr>
      <vt:lpstr>Zagrożenia związane z zawieraniem umów na odległość</vt:lpstr>
      <vt:lpstr>Umowa zawierana przez telefon</vt:lpstr>
      <vt:lpstr>Środki ostrożności</vt:lpstr>
      <vt:lpstr>Dokładne zapoznanie się z umową</vt:lpstr>
      <vt:lpstr>Unikanie zawierania umów przez telefon</vt:lpstr>
      <vt:lpstr>Zawieranie umów po rozważeniu wad i zalet</vt:lpstr>
      <vt:lpstr>Zasięganie informacji</vt:lpstr>
      <vt:lpstr>Termin i okoliczności odstąpienia</vt:lpstr>
      <vt:lpstr>Wady oświadczenia woli</vt:lpstr>
      <vt:lpstr>Dziękuję za uwagę!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Zawieranie umów na odległość</dc:title>
  <dc:creator>Kancelaria</dc:creator>
  <cp:lastModifiedBy>Kancelaria</cp:lastModifiedBy>
  <cp:revision>84</cp:revision>
  <dcterms:created xsi:type="dcterms:W3CDTF">2018-06-13T10:17:47Z</dcterms:created>
  <dcterms:modified xsi:type="dcterms:W3CDTF">2019-05-20T10:01:33Z</dcterms:modified>
</cp:coreProperties>
</file>