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4" r:id="rId1"/>
  </p:sldMasterIdLst>
  <p:sldIdLst>
    <p:sldId id="256" r:id="rId2"/>
    <p:sldId id="286" r:id="rId3"/>
    <p:sldId id="260" r:id="rId4"/>
    <p:sldId id="312" r:id="rId5"/>
    <p:sldId id="313" r:id="rId6"/>
    <p:sldId id="314" r:id="rId7"/>
    <p:sldId id="274" r:id="rId8"/>
    <p:sldId id="31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1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735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3948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6795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17245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796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97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5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1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0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9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1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2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9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51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dirty="0" smtClean="0"/>
              <a:t>ZAKOŃCZENIE PROWADZENIA DZIAŁALNOŚCI GOSPODARCZEJ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61335" y="4569418"/>
            <a:ext cx="10058400" cy="1143000"/>
          </a:xfrm>
        </p:spPr>
        <p:txBody>
          <a:bodyPr>
            <a:noAutofit/>
          </a:bodyPr>
          <a:lstStyle/>
          <a:p>
            <a:pPr algn="ctr"/>
            <a:r>
              <a:rPr lang="pl-PL" sz="1100" dirty="0"/>
              <a:t>Materiał przygotowany w ramach edukacji prawnej, zmierzającej do zwiększenia świadomości prawnej społeczeństwa przez:</a:t>
            </a:r>
          </a:p>
          <a:p>
            <a:pPr algn="ctr"/>
            <a:r>
              <a:rPr lang="pl-PL" sz="1100" dirty="0"/>
              <a:t>Kancelarię Radcy Prawnego</a:t>
            </a:r>
          </a:p>
          <a:p>
            <a:pPr algn="ctr"/>
            <a:r>
              <a:rPr lang="pl-PL" sz="1100" dirty="0"/>
              <a:t>dr Małgorzaty Maliszewskiej</a:t>
            </a:r>
          </a:p>
          <a:p>
            <a:pPr algn="ctr"/>
            <a:r>
              <a:rPr lang="pl-PL" sz="1100" dirty="0"/>
              <a:t>ul. Szczęśliwicka27a lok. 3, 02-323 Warszawa</a:t>
            </a:r>
          </a:p>
          <a:p>
            <a:pPr algn="ctr"/>
            <a:r>
              <a:rPr lang="pl-PL" sz="1100" dirty="0"/>
              <a:t>tel.(22) 822 30 30, prawnik@drmaliszewskakancelaria.com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420640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AKTY PRAWNE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9848" y="1930400"/>
            <a:ext cx="8311640" cy="38389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Problematyka zakończenia przez przedsiębiorcę prowadzenia działalności gospodarczej została uregulowana przez ustawodawcę w: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ustawie z dnia 6 marca 2018 r. Prawo przedsiębiorców,</a:t>
            </a:r>
          </a:p>
          <a:p>
            <a:pPr algn="just">
              <a:buFont typeface="+mj-lt"/>
              <a:buAutoNum type="arabicParenR"/>
            </a:pPr>
            <a:r>
              <a:rPr lang="pl-PL" dirty="0" smtClean="0"/>
              <a:t>ustawie z dnia 6 marca 2018 r. o Centralnej Ewidencji i Informacji o Działalności Gospodarczej i Punkcie Informacji dla Przedsiębiorcy.</a:t>
            </a:r>
          </a:p>
        </p:txBody>
      </p:sp>
    </p:spTree>
    <p:extLst>
      <p:ext uri="{BB962C8B-B14F-4D97-AF65-F5344CB8AC3E}">
        <p14:creationId xmlns:p14="http://schemas.microsoft.com/office/powerpoint/2010/main" val="239947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ZAKOŃCZENIE PROWADZENIA DZIAŁALNOŚCI GOSPODARCZEJ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6184" y="2361063"/>
            <a:ext cx="8838967" cy="36205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Zgodnie z art. 26 ustawy </a:t>
            </a:r>
            <a:r>
              <a:rPr lang="pl-PL" i="1" dirty="0" smtClean="0"/>
              <a:t>„</a:t>
            </a:r>
            <a:r>
              <a:rPr lang="pl-PL" i="1" dirty="0"/>
              <a:t>Z chwilą wykreślenia z Centralnej Ewidencji i Informacji o Działalności Gospodarczej przedsiębiorca będący osobą fizyczną nie może wykonywać działalności </a:t>
            </a:r>
            <a:r>
              <a:rPr lang="pl-PL" i="1" dirty="0" smtClean="0"/>
              <a:t>gospodarczej”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Istotą powyższego przepisu jest obowiązek zaprzestania wykonywania przez przedsiębiorcę działalności gospodarczej z chwilą wykreślenia go z CEIDG.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758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WYKREŚLENIE PRZEDSIĘBIORCY Z CEIDG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Przedsiębiorca może być wykreślony z CEIDG na wniosek lub z urzędu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art. 15 ust. 1 pkt 2 </a:t>
            </a:r>
            <a:r>
              <a:rPr lang="pl-PL" dirty="0" err="1" smtClean="0"/>
              <a:t>u.CEIDG</a:t>
            </a:r>
            <a:r>
              <a:rPr lang="pl-PL" dirty="0" smtClean="0"/>
              <a:t>. </a:t>
            </a:r>
            <a:r>
              <a:rPr lang="pl-PL" i="1" dirty="0" smtClean="0"/>
              <a:t>„</a:t>
            </a:r>
            <a:r>
              <a:rPr lang="pl-PL" i="1" dirty="0"/>
              <a:t>Przedsiębiorca jest obowiązany złożyć wniosek </a:t>
            </a:r>
            <a:r>
              <a:rPr lang="pl-PL" i="1" dirty="0" smtClean="0"/>
              <a:t>o jego </a:t>
            </a:r>
            <a:r>
              <a:rPr lang="pl-PL" i="1" dirty="0"/>
              <a:t>wykreślenie z CEIDG - w przypadku zaprzestania wykonywania działalności </a:t>
            </a:r>
            <a:r>
              <a:rPr lang="pl-PL" i="1" dirty="0" smtClean="0"/>
              <a:t>gospodarczej”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art. 29 ust. 1 pkt 1 </a:t>
            </a:r>
            <a:r>
              <a:rPr lang="pl-PL" dirty="0" err="1" smtClean="0"/>
              <a:t>u.CEIDG</a:t>
            </a:r>
            <a:r>
              <a:rPr lang="pl-PL" dirty="0" smtClean="0"/>
              <a:t> </a:t>
            </a:r>
            <a:r>
              <a:rPr lang="pl-PL" i="1" dirty="0" smtClean="0"/>
              <a:t>„</a:t>
            </a:r>
            <a:r>
              <a:rPr lang="pl-PL" i="1" dirty="0"/>
              <a:t>Przedsiębiorca podlega wykreśleniu z CEIDG z urzędu, w drodze decyzji administracyjnej ministra właściwego do spraw gospodarki, w </a:t>
            </a:r>
            <a:r>
              <a:rPr lang="pl-PL" i="1" dirty="0" smtClean="0"/>
              <a:t>przypadku </a:t>
            </a:r>
            <a:r>
              <a:rPr lang="pl-PL" i="1" dirty="0"/>
              <a:t>stwierdzenia trwałego zaprzestania wykonywania przez przedsiębiorcę działalności </a:t>
            </a:r>
            <a:r>
              <a:rPr lang="pl-PL" i="1" dirty="0" smtClean="0"/>
              <a:t>gospodarczej”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Wniosek o wykreślenie wpisu w CEIDG jest jednocześnie zgłoszeniem aktualizacyjnym do urzędu skarbowego, wnioskiem o zmianę wpisu w rejestrze podmiotów gospodarki narodowej (REGON) oraz zmianą zgłoszenia płatnika składek w </a:t>
            </a:r>
            <a:r>
              <a:rPr lang="pl-PL" dirty="0" smtClean="0"/>
              <a:t>ZUS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752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TERMIN WYKREŚLENIA PRZEDSIĘBIORCY Z CEIDG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8888" y="2142698"/>
            <a:ext cx="8893559" cy="37887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Zgodnie z art. 6 ust. 2 </a:t>
            </a:r>
            <a:r>
              <a:rPr lang="pl-PL" dirty="0" err="1" smtClean="0"/>
              <a:t>u.CEIDG</a:t>
            </a:r>
            <a:r>
              <a:rPr lang="pl-PL" dirty="0" smtClean="0"/>
              <a:t> </a:t>
            </a:r>
            <a:r>
              <a:rPr lang="pl-PL" i="1" dirty="0" smtClean="0"/>
              <a:t>„</a:t>
            </a:r>
            <a:r>
              <a:rPr lang="pl-PL" i="1" dirty="0"/>
              <a:t>Wpisem do CEIDG jest również wykreślenie przedsiębiorcy albo zmiana </a:t>
            </a:r>
            <a:r>
              <a:rPr lang="pl-PL" i="1" dirty="0" smtClean="0"/>
              <a:t>wpisu”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związku z czym wykreślenie przedsiębiorcy z CEIDG następuje z chwilą </a:t>
            </a:r>
            <a:r>
              <a:rPr lang="pl-PL" dirty="0"/>
              <a:t>zamieszczenia danych w CEIDG, nie później niż w dniu roboczym następującym po dniu wpływu do CEIDG wniosku o </a:t>
            </a:r>
            <a:r>
              <a:rPr lang="pl-PL" dirty="0" smtClean="0"/>
              <a:t>wpis.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Należy zauważyć, że w świetle art. 33 </a:t>
            </a:r>
            <a:r>
              <a:rPr lang="pl-PL" dirty="0" err="1" smtClean="0"/>
              <a:t>u.CEIDG</a:t>
            </a:r>
            <a:r>
              <a:rPr lang="pl-PL" dirty="0" smtClean="0"/>
              <a:t> </a:t>
            </a:r>
            <a:r>
              <a:rPr lang="pl-PL" i="1" dirty="0" smtClean="0"/>
              <a:t>„</a:t>
            </a:r>
            <a:r>
              <a:rPr lang="pl-PL" i="1" dirty="0"/>
              <a:t>Wykreślenie z CEIDG przedsiębiorcy nie oznacza usunięcia danych z </a:t>
            </a:r>
            <a:r>
              <a:rPr lang="pl-PL" i="1" dirty="0" smtClean="0"/>
              <a:t>CEIDG”</a:t>
            </a:r>
            <a:r>
              <a:rPr lang="pl-PL" dirty="0" smtClean="0"/>
              <a:t>.</a:t>
            </a:r>
            <a:endParaRPr lang="pl-PL" dirty="0"/>
          </a:p>
          <a:p>
            <a:pPr algn="just">
              <a:buFont typeface="+mj-lt"/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731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/>
              <a:t>WYKONYWANIE DZIAŁALNOŚCI GOSPODARCZEJ POMIMO WYKREŚLENIA Z CEIDG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Przedsiębiorca, który pomimo wykreślenia z CEIDG nadal wykonuje działalności gospodarczą naraża się na odpowiedzialność z ustawy z dnia 20 maja 1971 r. Kodeks wykroczeń, ustawy z dnia 13 października 1998 r. o systemie ubezpieczeń społecznych oraz ustawy z dnia 10 września 1999 r. Kodeks karny skarbowy.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i="1" dirty="0" smtClean="0"/>
              <a:t>„Kto </a:t>
            </a:r>
            <a:r>
              <a:rPr lang="pl-PL" i="1" dirty="0"/>
              <a:t>wykonuje działalność gospodarczą bez wymaganego zgłoszenia do ewidencji działalności gospodarczej, wpisu do rejestru działalności regulowanej lub bez wymaganej koncesji albo zezwolenia, podlega karze ograniczenia wolności albo </a:t>
            </a:r>
            <a:r>
              <a:rPr lang="pl-PL" i="1" dirty="0" smtClean="0"/>
              <a:t>grzywny” </a:t>
            </a:r>
            <a:r>
              <a:rPr lang="pl-PL" dirty="0" smtClean="0"/>
              <a:t>(art. 60</a:t>
            </a:r>
            <a:r>
              <a:rPr lang="pl-PL" baseline="30000" dirty="0" smtClean="0"/>
              <a:t>1</a:t>
            </a:r>
            <a:r>
              <a:rPr lang="pl-PL" dirty="0"/>
              <a:t> </a:t>
            </a:r>
            <a:r>
              <a:rPr lang="pl-PL" dirty="0" smtClean="0"/>
              <a:t>§</a:t>
            </a:r>
            <a:r>
              <a:rPr lang="pl-PL" dirty="0"/>
              <a:t> </a:t>
            </a:r>
            <a:r>
              <a:rPr lang="pl-PL" dirty="0" smtClean="0"/>
              <a:t>1 </a:t>
            </a:r>
            <a:r>
              <a:rPr lang="pl-PL" dirty="0" err="1" smtClean="0"/>
              <a:t>k.w</a:t>
            </a:r>
            <a:r>
              <a:rPr lang="pl-PL" dirty="0" smtClean="0"/>
              <a:t>.).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i="1" dirty="0" smtClean="0"/>
              <a:t>„Tej </a:t>
            </a:r>
            <a:r>
              <a:rPr lang="pl-PL" i="1" dirty="0"/>
              <a:t>samej karze podlega, kto nie dopełnia obowiązku zgłaszania do ewidencji działalności gospodarczej zmian danych objętych </a:t>
            </a:r>
            <a:r>
              <a:rPr lang="pl-PL" i="1" dirty="0" smtClean="0"/>
              <a:t>wpisem”</a:t>
            </a:r>
            <a:r>
              <a:rPr lang="pl-PL" dirty="0" smtClean="0"/>
              <a:t> (art</a:t>
            </a:r>
            <a:r>
              <a:rPr lang="pl-PL" dirty="0"/>
              <a:t>. 60</a:t>
            </a:r>
            <a:r>
              <a:rPr lang="pl-PL" baseline="30000" dirty="0"/>
              <a:t>1</a:t>
            </a:r>
            <a:r>
              <a:rPr lang="pl-PL" dirty="0"/>
              <a:t> § </a:t>
            </a:r>
            <a:r>
              <a:rPr lang="pl-PL" dirty="0" smtClean="0"/>
              <a:t>2 </a:t>
            </a:r>
            <a:r>
              <a:rPr lang="pl-PL" dirty="0" err="1"/>
              <a:t>k.w</a:t>
            </a:r>
            <a:r>
              <a:rPr lang="pl-PL" dirty="0" smtClean="0"/>
              <a:t>.).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i="1" dirty="0" smtClean="0"/>
              <a:t>„Kto, jako płatnik składek albo osoba obowiązana do działania w imieniu płatnika nie zgłasza wymaganych ustawą danych lub zgłasza nieprawdziwe dane albo udziela w tych sprawach nieprawdziwych wyjaśnień lub odmawia ich udzielenia podlega karze grzywny do 5000 złotych”</a:t>
            </a:r>
            <a:r>
              <a:rPr lang="pl-PL" dirty="0" smtClean="0"/>
              <a:t> (art. 98 ust. 1 pkt 2 </a:t>
            </a:r>
            <a:r>
              <a:rPr lang="pl-PL" dirty="0" err="1" smtClean="0"/>
              <a:t>u.s.u.s</a:t>
            </a:r>
            <a:r>
              <a:rPr lang="pl-PL" dirty="0" smtClean="0"/>
              <a:t>.).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i="1" dirty="0" smtClean="0"/>
              <a:t>„</a:t>
            </a:r>
            <a:r>
              <a:rPr lang="pl-PL" i="1" dirty="0"/>
              <a:t>Podatnik lub płatnik, który wbrew </a:t>
            </a:r>
            <a:r>
              <a:rPr lang="pl-PL" i="1" dirty="0" smtClean="0"/>
              <a:t>obowiązkowi nie </a:t>
            </a:r>
            <a:r>
              <a:rPr lang="pl-PL" i="1" dirty="0"/>
              <a:t>dokonuje w terminie zgłoszenia identyfikacyjnego albo aktualizacji objętych nim danych albo też podaje w nim dane niezgodne ze stanem rzeczywistym lub </a:t>
            </a:r>
            <a:r>
              <a:rPr lang="pl-PL" i="1" dirty="0" smtClean="0"/>
              <a:t>niepełne, podlega </a:t>
            </a:r>
            <a:r>
              <a:rPr lang="pl-PL" i="1" dirty="0"/>
              <a:t>karze grzywny za wykroczenie </a:t>
            </a:r>
            <a:r>
              <a:rPr lang="pl-PL" i="1" dirty="0" smtClean="0"/>
              <a:t>skarbowe”</a:t>
            </a:r>
            <a:r>
              <a:rPr lang="pl-PL" dirty="0" smtClean="0"/>
              <a:t> (art. 81 § pkt 1 </a:t>
            </a:r>
            <a:r>
              <a:rPr lang="pl-PL" dirty="0" err="1" smtClean="0"/>
              <a:t>k.k.s</a:t>
            </a:r>
            <a:r>
              <a:rPr lang="pl-PL" dirty="0" smtClean="0"/>
              <a:t>.).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733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pl-PL" dirty="0" smtClean="0"/>
              <a:t>Bielecki L., </a:t>
            </a:r>
            <a:r>
              <a:rPr lang="pl-PL" i="1" dirty="0" smtClean="0"/>
              <a:t>Komentarz do ustawy – Prawo przedsiębiorców</a:t>
            </a:r>
            <a:r>
              <a:rPr lang="pl-PL" dirty="0" smtClean="0"/>
              <a:t>, [w:] </a:t>
            </a:r>
            <a:r>
              <a:rPr lang="pl-PL" i="1" dirty="0" smtClean="0"/>
              <a:t>Konstytucja biznesu. Komentarz</a:t>
            </a:r>
            <a:r>
              <a:rPr lang="pl-PL" dirty="0" smtClean="0"/>
              <a:t>, Wolters Kluwer Polska, 2019.</a:t>
            </a:r>
          </a:p>
          <a:p>
            <a:pPr algn="just">
              <a:buFont typeface="+mj-lt"/>
              <a:buAutoNum type="arabicPeriod"/>
            </a:pPr>
            <a:r>
              <a:rPr lang="pl-PL" dirty="0" smtClean="0"/>
              <a:t>Pietrzak A., </a:t>
            </a:r>
            <a:r>
              <a:rPr lang="pl-PL" i="1" dirty="0" smtClean="0"/>
              <a:t>Prawo przedsiębiorców. Komentarz</a:t>
            </a:r>
            <a:r>
              <a:rPr lang="pl-PL" dirty="0" smtClean="0"/>
              <a:t>, Wolters Kluwer Polska, 2019.</a:t>
            </a:r>
          </a:p>
          <a:p>
            <a:pPr algn="just">
              <a:buFont typeface="+mj-lt"/>
              <a:buAutoNum type="arabicPeriod"/>
            </a:pPr>
            <a:r>
              <a:rPr lang="pl-PL" dirty="0" smtClean="0"/>
              <a:t>Ustawa </a:t>
            </a:r>
            <a:r>
              <a:rPr lang="pl-PL" dirty="0"/>
              <a:t>z dnia 6 marca 2018 r. Prawo </a:t>
            </a:r>
            <a:r>
              <a:rPr lang="pl-PL" dirty="0" smtClean="0"/>
              <a:t>przedsiębiorców,</a:t>
            </a:r>
          </a:p>
          <a:p>
            <a:pPr algn="just">
              <a:buFont typeface="+mj-lt"/>
              <a:buAutoNum type="arabicPeriod"/>
            </a:pPr>
            <a:r>
              <a:rPr lang="pl-PL" dirty="0"/>
              <a:t>U</a:t>
            </a:r>
            <a:r>
              <a:rPr lang="pl-PL" dirty="0" smtClean="0"/>
              <a:t>stawa </a:t>
            </a:r>
            <a:r>
              <a:rPr lang="pl-PL" dirty="0"/>
              <a:t>z dnia 6 marca 2018 r. o Centralnej Ewidencji i Informacji o Działalności Gospodarczej i Punkcie Informacji dla Przedsiębiorcy</a:t>
            </a:r>
            <a:r>
              <a:rPr lang="pl-PL" dirty="0" smtClean="0"/>
              <a:t>.</a:t>
            </a:r>
            <a:endParaRPr lang="pl-PL" dirty="0"/>
          </a:p>
          <a:p>
            <a:pPr algn="just">
              <a:buFont typeface="+mj-lt"/>
              <a:buAutoNum type="arabicPeriod"/>
            </a:pPr>
            <a:endParaRPr lang="pl-PL" dirty="0"/>
          </a:p>
          <a:p>
            <a:pPr algn="just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610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1940510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07067" y="4460266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Kancelaria </a:t>
            </a:r>
            <a:r>
              <a:rPr lang="pl-PL" dirty="0"/>
              <a:t>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891328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2501</TotalTime>
  <Words>539</Words>
  <Application>Microsoft Office PowerPoint</Application>
  <PresentationFormat>Panoramiczny</PresentationFormat>
  <Paragraphs>48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Faseta</vt:lpstr>
      <vt:lpstr>ZAKOŃCZENIE PROWADZENIA DZIAŁALNOŚCI GOSPODARCZEJ</vt:lpstr>
      <vt:lpstr>AKTY PRAWNE</vt:lpstr>
      <vt:lpstr>ZAKOŃCZENIE PROWADZENIA DZIAŁALNOŚCI GOSPODARCZEJ</vt:lpstr>
      <vt:lpstr>WYKREŚLENIE PRZEDSIĘBIORCY Z CEIDG</vt:lpstr>
      <vt:lpstr>TERMIN WYKREŚLENIA PRZEDSIĘBIORCY Z CEIDG</vt:lpstr>
      <vt:lpstr>WYKONYWANIE DZIAŁALNOŚCI GOSPODARCZEJ POMIMO WYKREŚLENIA Z CEIDG</vt:lpstr>
      <vt:lpstr>BIBLIOGRAFIA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UBEZPIECZENIA UMOWA KREDYTU</dc:title>
  <dc:creator>Kancelaria 3</dc:creator>
  <cp:lastModifiedBy>Kancelaria 3</cp:lastModifiedBy>
  <cp:revision>179</cp:revision>
  <dcterms:created xsi:type="dcterms:W3CDTF">2019-10-16T13:46:39Z</dcterms:created>
  <dcterms:modified xsi:type="dcterms:W3CDTF">2020-07-14T14:58:16Z</dcterms:modified>
</cp:coreProperties>
</file>