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7" r:id="rId8"/>
    <p:sldId id="259" r:id="rId9"/>
    <p:sldId id="268" r:id="rId10"/>
    <p:sldId id="260" r:id="rId11"/>
    <p:sldId id="261" r:id="rId12"/>
    <p:sldId id="264" r:id="rId13"/>
    <p:sldId id="26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03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99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4733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111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64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58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772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4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65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71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10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09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21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4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53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30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5B60-7EC7-479B-BED2-5B8EBC4FB891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3EACEF-7AC6-47E3-8DBF-BA0080E68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176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smtClean="0"/>
              <a:t>Poradnictwo prawne dla osób zagrożonych wykluczeniem społecznym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629056"/>
            <a:ext cx="7766936" cy="134143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l-PL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dirty="0"/>
              <a:t>Kancelarię 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235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DORADZTWO GRUPOWE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sytuacji, gdy nie ma możliwości realizacji doradztwa indywidualnego, tj. skoncentrowanego na indywidualnym kliencie, istnieje potrzeba skorzystania z doradztwa grupowego, czyli objęcie poradą grupy klientów.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Cele doradztwa grupowego: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wzrost </a:t>
            </a:r>
            <a:r>
              <a:rPr lang="pl-PL" dirty="0"/>
              <a:t>akceptacji i uczenie się niestawiania sobie zbyt wygórowanych </a:t>
            </a:r>
            <a:r>
              <a:rPr lang="pl-PL" dirty="0" smtClean="0"/>
              <a:t>kryteriów,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uczenie </a:t>
            </a:r>
            <a:r>
              <a:rPr lang="pl-PL" dirty="0"/>
              <a:t>się jak można obdarzyć zaufaniem </a:t>
            </a:r>
            <a:r>
              <a:rPr lang="pl-PL" dirty="0" smtClean="0"/>
              <a:t>zarówno siebie, jak  </a:t>
            </a:r>
            <a:r>
              <a:rPr lang="pl-PL" dirty="0"/>
              <a:t>i </a:t>
            </a:r>
            <a:r>
              <a:rPr lang="pl-PL" dirty="0" smtClean="0"/>
              <a:t>innych,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wzmocnienie </a:t>
            </a:r>
            <a:r>
              <a:rPr lang="pl-PL" dirty="0"/>
              <a:t>samowiedzy i rozwoju </a:t>
            </a:r>
            <a:r>
              <a:rPr lang="pl-PL" dirty="0" smtClean="0"/>
              <a:t>specyficznej </a:t>
            </a:r>
            <a:r>
              <a:rPr lang="pl-PL" dirty="0"/>
              <a:t>tożsamości </a:t>
            </a:r>
            <a:r>
              <a:rPr lang="pl-PL" dirty="0" smtClean="0"/>
              <a:t>zawodowej,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przekonanie </a:t>
            </a:r>
            <a:r>
              <a:rPr lang="pl-PL" dirty="0"/>
              <a:t>się, że </a:t>
            </a:r>
            <a:r>
              <a:rPr lang="pl-PL" dirty="0" smtClean="0"/>
              <a:t>inne osoby również odczuwają </a:t>
            </a:r>
            <a:r>
              <a:rPr lang="pl-PL" dirty="0"/>
              <a:t>lęki i inne podobne stany </a:t>
            </a:r>
            <a:r>
              <a:rPr lang="pl-PL" dirty="0" smtClean="0"/>
              <a:t>niepewności,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podniesienie </a:t>
            </a:r>
            <a:r>
              <a:rPr lang="pl-PL" dirty="0"/>
              <a:t>poziomu </a:t>
            </a:r>
            <a:r>
              <a:rPr lang="pl-PL" dirty="0" smtClean="0"/>
              <a:t>świadomości i </a:t>
            </a:r>
            <a:r>
              <a:rPr lang="pl-PL" dirty="0"/>
              <a:t>zwiększenie zakresu swobody </a:t>
            </a:r>
            <a:r>
              <a:rPr lang="pl-PL" dirty="0" smtClean="0"/>
              <a:t>wyborów,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doprowadzenie </a:t>
            </a:r>
            <a:r>
              <a:rPr lang="pl-PL" dirty="0"/>
              <a:t>do świadomych i mądrych </a:t>
            </a:r>
            <a:r>
              <a:rPr lang="pl-PL" dirty="0" smtClean="0"/>
              <a:t>wyborów,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uwrażliwienie </a:t>
            </a:r>
            <a:r>
              <a:rPr lang="pl-PL" dirty="0"/>
              <a:t>na potrzeby i uczucia </a:t>
            </a:r>
            <a:r>
              <a:rPr lang="pl-PL" dirty="0" smtClean="0"/>
              <a:t>innych,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znalezienie </a:t>
            </a:r>
            <a:r>
              <a:rPr lang="pl-PL" dirty="0"/>
              <a:t>sposobów zrozumienia i rozwiązania problemów </a:t>
            </a:r>
            <a:r>
              <a:rPr lang="pl-PL" dirty="0" smtClean="0"/>
              <a:t>osobistych.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719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KOMPETENCJE DORADCY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Doradca powinien: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posiadać odpowiednią wiedzę z zakresu nauk społecznych, m. in. psychologii, socjologii, teorii komunikacji,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osiadać umiejętność obserwowania </a:t>
            </a:r>
            <a:r>
              <a:rPr lang="pl-PL" dirty="0"/>
              <a:t>innych </a:t>
            </a:r>
            <a:r>
              <a:rPr lang="pl-PL" dirty="0" smtClean="0"/>
              <a:t>i aktywnego słuchania,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posiadać umiejętność skutecznego porozumiewania się z drugą osobą, w tym za pomocą metafor, opowieści, dowcipów, ruchu ciała,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posiadać umiejętność nawiązywania </a:t>
            </a:r>
            <a:r>
              <a:rPr lang="pl-PL" dirty="0"/>
              <a:t>i budowania </a:t>
            </a:r>
            <a:r>
              <a:rPr lang="pl-PL" dirty="0" smtClean="0"/>
              <a:t>relacji,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posiadać umiejętność mobilizowania klientów do aktywnego działania, polegającego na stosowaniu wskazówek doradcy </a:t>
            </a:r>
            <a:r>
              <a:rPr lang="pl-PL" dirty="0"/>
              <a:t>i </a:t>
            </a:r>
            <a:r>
              <a:rPr lang="pl-PL" dirty="0" smtClean="0"/>
              <a:t>dokonywaniu </a:t>
            </a:r>
            <a:r>
              <a:rPr lang="pl-PL" dirty="0"/>
              <a:t>zmian w życiu </a:t>
            </a:r>
            <a:r>
              <a:rPr lang="pl-PL" dirty="0" smtClean="0"/>
              <a:t>zawodowym,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posiadać umiejętność wywierania </a:t>
            </a:r>
            <a:r>
              <a:rPr lang="pl-PL" dirty="0"/>
              <a:t>skutecznego wpływu na klienta </a:t>
            </a:r>
            <a:r>
              <a:rPr lang="pl-PL" dirty="0" smtClean="0"/>
              <a:t>oraz zmiany jego </a:t>
            </a:r>
            <a:r>
              <a:rPr lang="pl-PL" dirty="0" err="1" smtClean="0"/>
              <a:t>zachowań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dirty="0"/>
              <a:t>zwiększenia świadomości działań.</a:t>
            </a:r>
          </a:p>
        </p:txBody>
      </p:sp>
    </p:spTree>
    <p:extLst>
      <p:ext uri="{BB962C8B-B14F-4D97-AF65-F5344CB8AC3E}">
        <p14:creationId xmlns:p14="http://schemas.microsoft.com/office/powerpoint/2010/main" val="3634125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POSTAWA DORADCY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Doradca: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potrafi wczuć się w sytuację życiową klienta i ją zrozumieć,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okazuje szacunek innym ludziom, nie ocenia klientów z powodu trudnej sytuacji życiowej, warunków finansowych, wyglądu,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jest osobą otwartą, elastyczną oraz wrażliwą na problemy innych ludzi,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jest dyskretny,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rozumie, że każdy klient jest inny oraz potrafi wykazać się cierpliwością,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posiada kulturę osobistą,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potrafi przyznać się do błędu,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nie daje ponieść się emocjom, jest opanowany.</a:t>
            </a:r>
          </a:p>
        </p:txBody>
      </p:sp>
    </p:spTree>
    <p:extLst>
      <p:ext uri="{BB962C8B-B14F-4D97-AF65-F5344CB8AC3E}">
        <p14:creationId xmlns:p14="http://schemas.microsoft.com/office/powerpoint/2010/main" val="2861536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394364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90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PORADOZNAWSTWO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Poradoznawstwo (nauka o poradnictwie) jest subdyscypliną naukową, której przedmiotem badań jest poradnictwo.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Twórcą pojęcia jest prof. Alicja Kargulowa, według której </a:t>
            </a:r>
            <a:r>
              <a:rPr lang="pl-PL" i="1" dirty="0" smtClean="0"/>
              <a:t>„przedmiotem badań </a:t>
            </a:r>
            <a:r>
              <a:rPr lang="pl-PL" i="1" dirty="0" err="1" smtClean="0"/>
              <a:t>poradoznawstwa</a:t>
            </a:r>
            <a:r>
              <a:rPr lang="pl-PL" i="1" dirty="0" smtClean="0"/>
              <a:t> są </a:t>
            </a:r>
            <a:r>
              <a:rPr lang="pl-PL" i="1" dirty="0"/>
              <a:t>więc zarówno realne osobiste (</a:t>
            </a:r>
            <a:r>
              <a:rPr lang="pl-PL" i="1" dirty="0" smtClean="0"/>
              <a:t>psychologiczne</a:t>
            </a:r>
            <a:r>
              <a:rPr lang="pl-PL" i="1" dirty="0"/>
              <a:t>) i społeczne fakty, zdarzenia i procesy często ściśle ze sobą powiązane, polegające na wspomaganiu jednych ludzi przez drugich, przez udział w </a:t>
            </a:r>
            <a:r>
              <a:rPr lang="pl-PL" i="1" dirty="0" smtClean="0"/>
              <a:t>konstruowaniu </a:t>
            </a:r>
            <a:r>
              <a:rPr lang="pl-PL" i="1" dirty="0"/>
              <a:t>relacji poradniczej, stwarzaniu warunków dla jej zaistnienia i </a:t>
            </a:r>
            <a:r>
              <a:rPr lang="pl-PL" i="1" dirty="0" smtClean="0"/>
              <a:t>rozwoju, </a:t>
            </a:r>
            <a:r>
              <a:rPr lang="pl-PL" i="1" dirty="0"/>
              <a:t>jak i dokonane przez różnych badaczy naukowe jej opisy typologiczne, interpretacje lub wyjaśnienia jej sensu, czy też osobistego i/lub społecznego znaczenia, </a:t>
            </a:r>
            <a:r>
              <a:rPr lang="pl-PL" i="1" dirty="0" smtClean="0"/>
              <a:t>umożliwiające </a:t>
            </a:r>
            <a:r>
              <a:rPr lang="pl-PL" i="1" dirty="0"/>
              <a:t>wyciąganie wniosków, ustalanie prawidłowości, dokonywanie </a:t>
            </a:r>
            <a:r>
              <a:rPr lang="pl-PL" i="1" dirty="0" smtClean="0"/>
              <a:t>generalizacji”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97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PORADOZNAWSTWO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Zainteresowanie </a:t>
            </a:r>
            <a:r>
              <a:rPr lang="pl-PL" dirty="0" err="1" smtClean="0"/>
              <a:t>poradoznawstwem</a:t>
            </a:r>
            <a:r>
              <a:rPr lang="pl-PL" dirty="0" smtClean="0"/>
              <a:t> pojawiło się, albowiem nastąpił wzrost liczby klientów różnych poradni oraz osób bezradnych poszukujących odpowiedzi na nurtujące ich pytania, które często były lub czuły się wykluczone. Z uwagi na wzrost zapotrzebowania podmioty społeczne (m. in. działacze społeczni, publicyści, politycy), wskazywali na konieczność bezpośredniej pomocy osobom „zagubionym”, które wymagały porady oraz pomocy.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96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MODELE DORADZTWA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Wyróżnia się trzy modele doradztwa (poradnictwa):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doradztwo liberalne,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doradztwo dyrektywne,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doradztwo dialogowe.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097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DORADZTWO LIBERALNE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/>
              <a:t>D</a:t>
            </a:r>
            <a:r>
              <a:rPr lang="pl-PL" dirty="0" smtClean="0"/>
              <a:t>oradca zapewnia klientowi (radzącemu się) poczucie bezpieczeństwa w samodzielnym dochodzeniu do zmian, poprzez stymulowanie rozwoju „wewnętrznej” świadomości klienta oraz zwiększaniu jego odwagi bycia dorosłą osobą.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zapewnia klientowi duże pole swobody.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nie nakazuje klientowi podejmowanie konkretnych działań.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nie krytykuje klienta, nie ocenia jego działań, szanuje klienta oraz potrafi zrozumieć jego sytuację.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068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DORADZTWO DYREKTYWNE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instrumentalnie steruje klientem (radzącym się).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nakłania oraz przekonuje klienta do podejmowania określonych działań.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ocenia zachowania klienta oraz daje mu wskazówki.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Klient stosuje się do poleceń oraz zaleceń doradcy.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531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DORADZTWO DIALOGOWE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oraz klient (radzący się) wspólnie rozwiązują problem w partnerskim dialogu.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oraz klient wspólnie analizują sytuację oraz określają jej źródła.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wskazuje klientowi nowe propozycje działania.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Doradca inspiruje klienta do stawiania sobie nowych celów.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417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METODY ORAZ TECHNIKI W PORADNICTWIE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Podstawową metodą poradnictwa jest rozmowa doradcza.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Według J. </a:t>
            </a:r>
            <a:r>
              <a:rPr lang="pl-PL" dirty="0" err="1" smtClean="0"/>
              <a:t>Erighta</a:t>
            </a:r>
            <a:r>
              <a:rPr lang="pl-PL" dirty="0" smtClean="0"/>
              <a:t> istnieje 5 kroków, aby doszło do powstania kontraktu doradczego pomiędzy doradcą a klientem: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klient powinien uznać, że poszukiwanie pomocy ze strony doradcy stanowi jego świadomy wybór; doradca nie powinien akceptować sytuacji, gdy klient poszukuje pomocy z uwagi na naciski ze strony innych osób,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doradca ustala jaki jest problem klienta oraz określa jego istotę; doradca powinien uważnie słuchać klienta, aby określić cel porady,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doradca oraz klient analizują możliwość rozwiązania problemu,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doradca powinien przeciwdziałać zakwestionowaniu jego osoby przez klienta,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klient powinien uświadomić sobie, jakie konsekwencje będzie miała zmiana </a:t>
            </a:r>
            <a:r>
              <a:rPr lang="pl-PL" dirty="0" smtClean="0"/>
              <a:t>jego zachowania </a:t>
            </a:r>
            <a:r>
              <a:rPr lang="pl-PL" dirty="0"/>
              <a:t>prowadząca do rozwiązania </a:t>
            </a:r>
            <a:r>
              <a:rPr lang="pl-PL" dirty="0" smtClean="0"/>
              <a:t>problemu.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 smtClean="0"/>
          </a:p>
          <a:p>
            <a:pPr marL="457200" indent="-457200" algn="just">
              <a:buFont typeface="+mj-lt"/>
              <a:buAutoNum type="arabicParenR"/>
            </a:pPr>
            <a:endParaRPr lang="pl-PL" dirty="0" smtClean="0"/>
          </a:p>
          <a:p>
            <a:pPr marL="457200" indent="-457200" algn="just">
              <a:buFont typeface="+mj-lt"/>
              <a:buAutoNum type="arabi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1082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METODY ORAZ TECHNIKI W PORADNICTWIE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Można wyróżnić następujące etapy rozmowy doradczej: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n</a:t>
            </a:r>
            <a:r>
              <a:rPr lang="pl-PL" dirty="0" smtClean="0"/>
              <a:t>awiązywania </a:t>
            </a:r>
            <a:r>
              <a:rPr lang="pl-PL" dirty="0"/>
              <a:t>i budowania </a:t>
            </a:r>
            <a:r>
              <a:rPr lang="pl-PL" dirty="0" smtClean="0"/>
              <a:t>kontaktu,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recyzowania </a:t>
            </a:r>
            <a:r>
              <a:rPr lang="pl-PL" dirty="0"/>
              <a:t>oczekiwań klienta, lub podążania za jego </a:t>
            </a:r>
            <a:r>
              <a:rPr lang="pl-PL" dirty="0" smtClean="0"/>
              <a:t>potrzebami,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oszukiwania </a:t>
            </a:r>
            <a:r>
              <a:rPr lang="pl-PL" dirty="0"/>
              <a:t>i wykorzystywania </a:t>
            </a:r>
            <a:r>
              <a:rPr lang="pl-PL" dirty="0" smtClean="0"/>
              <a:t>zasobów </a:t>
            </a:r>
            <a:r>
              <a:rPr lang="pl-PL" dirty="0"/>
              <a:t>osobistych klienta na </a:t>
            </a:r>
            <a:r>
              <a:rPr lang="pl-PL" dirty="0" smtClean="0"/>
              <a:t>każdym </a:t>
            </a:r>
            <a:r>
              <a:rPr lang="pl-PL" dirty="0"/>
              <a:t>etapie procesu </a:t>
            </a:r>
            <a:r>
              <a:rPr lang="pl-PL" dirty="0" smtClean="0"/>
              <a:t>doradzania,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</a:t>
            </a:r>
            <a:r>
              <a:rPr lang="pl-PL" dirty="0" smtClean="0"/>
              <a:t>zmacniania u klienta motywacji </a:t>
            </a:r>
            <a:r>
              <a:rPr lang="pl-PL" dirty="0"/>
              <a:t>i gotowości do </a:t>
            </a:r>
            <a:r>
              <a:rPr lang="pl-PL" dirty="0" smtClean="0"/>
              <a:t>zmiany,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lanowania </a:t>
            </a:r>
            <a:r>
              <a:rPr lang="pl-PL" dirty="0"/>
              <a:t>i projektowania </a:t>
            </a:r>
            <a:r>
              <a:rPr lang="pl-PL" dirty="0" smtClean="0"/>
              <a:t>kolejnych rozmów doradczych oraz sposobu </a:t>
            </a:r>
            <a:r>
              <a:rPr lang="pl-PL" dirty="0"/>
              <a:t>działania zmierzającego do zmian u </a:t>
            </a:r>
            <a:r>
              <a:rPr lang="pl-PL" dirty="0" smtClean="0"/>
              <a:t>klienta,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</a:t>
            </a:r>
            <a:r>
              <a:rPr lang="pl-PL" dirty="0" smtClean="0"/>
              <a:t>racy </a:t>
            </a:r>
            <a:r>
              <a:rPr lang="pl-PL" dirty="0"/>
              <a:t>w obszarze wartości klienta. </a:t>
            </a:r>
          </a:p>
        </p:txBody>
      </p:sp>
    </p:spTree>
    <p:extLst>
      <p:ext uri="{BB962C8B-B14F-4D97-AF65-F5344CB8AC3E}">
        <p14:creationId xmlns:p14="http://schemas.microsoft.com/office/powerpoint/2010/main" val="351538143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897</Words>
  <Application>Microsoft Office PowerPoint</Application>
  <PresentationFormat>Panoramiczny</PresentationFormat>
  <Paragraphs>85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Poradnictwo prawne dla osób zagrożonych wykluczeniem społecznym</vt:lpstr>
      <vt:lpstr>PORADOZNAWSTWO</vt:lpstr>
      <vt:lpstr>PORADOZNAWSTWO</vt:lpstr>
      <vt:lpstr>MODELE DORADZTWA</vt:lpstr>
      <vt:lpstr>DORADZTWO LIBERALNE</vt:lpstr>
      <vt:lpstr>DORADZTWO DYREKTYWNE</vt:lpstr>
      <vt:lpstr>DORADZTWO DIALOGOWE</vt:lpstr>
      <vt:lpstr>METODY ORAZ TECHNIKI W PORADNICTWIE </vt:lpstr>
      <vt:lpstr>METODY ORAZ TECHNIKI W PORADNICTWIE</vt:lpstr>
      <vt:lpstr>DORADZTWO GRUPOWE</vt:lpstr>
      <vt:lpstr>KOMPETENCJE DORADCY</vt:lpstr>
      <vt:lpstr>POSTAWA DORADCY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Poradnictwo prawne dla osób zagrożonych wykluczeniem społecznym</dc:title>
  <dc:creator>Kancelaria 3</dc:creator>
  <cp:lastModifiedBy>Kancelaria 3</cp:lastModifiedBy>
  <cp:revision>23</cp:revision>
  <dcterms:created xsi:type="dcterms:W3CDTF">2020-01-20T11:28:11Z</dcterms:created>
  <dcterms:modified xsi:type="dcterms:W3CDTF">2020-02-14T12:14:48Z</dcterms:modified>
</cp:coreProperties>
</file>