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44" r:id="rId1"/>
  </p:sldMasterIdLst>
  <p:sldIdLst>
    <p:sldId id="256" r:id="rId2"/>
    <p:sldId id="286" r:id="rId3"/>
    <p:sldId id="260" r:id="rId4"/>
    <p:sldId id="312" r:id="rId5"/>
    <p:sldId id="313" r:id="rId6"/>
    <p:sldId id="303" r:id="rId7"/>
    <p:sldId id="287" r:id="rId8"/>
    <p:sldId id="310" r:id="rId9"/>
    <p:sldId id="311" r:id="rId10"/>
    <p:sldId id="308" r:id="rId11"/>
    <p:sldId id="274" r:id="rId12"/>
    <p:sldId id="31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3" autoAdjust="0"/>
    <p:restoredTop sz="94660"/>
  </p:normalViewPr>
  <p:slideViewPr>
    <p:cSldViewPr snapToGrid="0">
      <p:cViewPr varScale="1">
        <p:scale>
          <a:sx n="70" d="100"/>
          <a:sy n="70" d="100"/>
        </p:scale>
        <p:origin x="6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3358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919176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886761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21443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815334"/>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2BE451C3-0FF4-47C4-B829-773ADF60F88C}"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71196686"/>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726631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733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3925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34E6425-0181-43F2-84FC-787E803FD2F8}" type="datetimeFigureOut">
              <a:rPr lang="en-US" smtClean="0"/>
              <a:t>7/14/2020</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925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7/14/2020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0188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7/14/2020</a:t>
            </a:fld>
            <a:endParaRPr lang="en-US" dirty="0"/>
          </a:p>
        </p:txBody>
      </p:sp>
      <p:sp>
        <p:nvSpPr>
          <p:cNvPr id="8" name="Footer Placeholder 7"/>
          <p:cNvSpPr>
            <a:spLocks noGrp="1"/>
          </p:cNvSpPr>
          <p:nvPr>
            <p:ph type="ftr" sz="quarter" idx="11"/>
          </p:nvPr>
        </p:nvSpPr>
        <p:spPr/>
        <p:txBody>
          <a:bodyPr/>
          <a:lstStyle/>
          <a:p>
            <a:r>
              <a:rPr lang="en-US" smtClean="0"/>
              <a:t>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167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7/14/2020</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42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7/14/2020</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1223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6E86A4C-8E40-4F87-A4F0-01A0687C5742}" type="datetimeFigureOut">
              <a:rPr lang="en-US" smtClean="0"/>
              <a:t>7/14/2020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8807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35E72C73-2D91-4E12-BA25-F0AA0C03599B}" type="datetimeFigureOut">
              <a:rPr lang="en-US" smtClean="0"/>
              <a:t>7/14/2020</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2422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E451C3-0FF4-47C4-B829-773ADF60F88C}" type="datetimeFigureOut">
              <a:rPr lang="en-US" smtClean="0"/>
              <a:t>7/14/2020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2450222"/>
      </p:ext>
    </p:extLst>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 id="2147484056" r:id="rId12"/>
    <p:sldLayoutId id="2147484057" r:id="rId13"/>
    <p:sldLayoutId id="2147484058" r:id="rId14"/>
    <p:sldLayoutId id="2147484059" r:id="rId15"/>
    <p:sldLayoutId id="2147484060"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ctr"/>
            <a:r>
              <a:rPr lang="pl-PL" sz="4000" dirty="0" smtClean="0"/>
              <a:t>OBOWIĄZEK ROZLICZANIA SIĘ PRZEZ PRZEDSIEBIORCĘ ZA POŚREDNICTWEM RACHUNKU PŁATNICZEGO</a:t>
            </a:r>
            <a:endParaRPr lang="pl-PL" sz="4000" dirty="0"/>
          </a:p>
        </p:txBody>
      </p:sp>
      <p:sp>
        <p:nvSpPr>
          <p:cNvPr id="3" name="Podtytuł 2"/>
          <p:cNvSpPr>
            <a:spLocks noGrp="1"/>
          </p:cNvSpPr>
          <p:nvPr>
            <p:ph type="subTitle" idx="1"/>
          </p:nvPr>
        </p:nvSpPr>
        <p:spPr>
          <a:xfrm>
            <a:off x="361335" y="4719545"/>
            <a:ext cx="10058400" cy="1143000"/>
          </a:xfrm>
        </p:spPr>
        <p:txBody>
          <a:bodyPr>
            <a:noAutofit/>
          </a:bodyPr>
          <a:lstStyle/>
          <a:p>
            <a:pPr algn="ctr"/>
            <a:r>
              <a:rPr lang="pl-PL" sz="1100" dirty="0"/>
              <a:t>Materiał przygotowany w ramach edukacji prawnej, zmierzającej do zwiększenia świadomości prawnej społeczeństwa przez:</a:t>
            </a:r>
          </a:p>
          <a:p>
            <a:pPr algn="ctr"/>
            <a:r>
              <a:rPr lang="pl-PL" sz="1100" dirty="0"/>
              <a:t>Kancelarię Radcy Prawnego</a:t>
            </a:r>
          </a:p>
          <a:p>
            <a:pPr algn="ctr"/>
            <a:r>
              <a:rPr lang="pl-PL" sz="1100" dirty="0"/>
              <a:t>dr Małgorzaty Maliszewskiej</a:t>
            </a:r>
          </a:p>
          <a:p>
            <a:pPr algn="ctr"/>
            <a:r>
              <a:rPr lang="pl-PL" sz="1100" dirty="0"/>
              <a:t>ul. Szczęśliwicka27a lok. 3, 02-323 Warszawa</a:t>
            </a:r>
          </a:p>
          <a:p>
            <a:pPr algn="ctr"/>
            <a:r>
              <a:rPr lang="pl-PL" sz="1100" dirty="0"/>
              <a:t>tel.(22) 822 30 30, prawnik@drmaliszewskakancelaria.com</a:t>
            </a:r>
            <a:endParaRPr lang="pl-PL" sz="1100" dirty="0"/>
          </a:p>
        </p:txBody>
      </p:sp>
    </p:spTree>
    <p:extLst>
      <p:ext uri="{BB962C8B-B14F-4D97-AF65-F5344CB8AC3E}">
        <p14:creationId xmlns:p14="http://schemas.microsoft.com/office/powerpoint/2010/main" val="4206409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ORZECZNICTWO</a:t>
            </a:r>
            <a:endParaRPr lang="pl-PL"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i="1" dirty="0"/>
              <a:t>„Można założyć, że celem normy z art. 22 ust. 1 ustawy z 2004 r. o swobodzie prowadzenia działalności gospodarczej było stworzenie warunków umożliwiających większą przejrzystość finansów prowadzonych przez przedsiębiorców. Ma to istotne znaczenie w prawie podatkowym, gdzie ogranicza możliwość uchylania się od płacenia podatków przez ukrywanie obrotów oraz w prawie karnym, gdzie przeciwdziała zjawisku tzw. "prania brudnych pieniędzy" oraz udaremnianiu egzekucji wierzytelności. Nie sposób nie zauważyć, że norma ta odgrywa jednak również istotną rolę w prawie cywilnym, chroniąc wierzyciela przed działaniami dłużnika - przedsiębiorcy, mającymi na celu usunięcie aktywów, koniecznych do zaspokojenia roszczeń” </a:t>
            </a:r>
            <a:r>
              <a:rPr lang="pl-PL" dirty="0"/>
              <a:t>(wyrok Sądu Apelacyjnego w Katowicach z dnia 21 maja 2009 r., sygn. akt I </a:t>
            </a:r>
            <a:r>
              <a:rPr lang="pl-PL" dirty="0" err="1"/>
              <a:t>ACa</a:t>
            </a:r>
            <a:r>
              <a:rPr lang="pl-PL" dirty="0"/>
              <a:t> 259/09</a:t>
            </a:r>
            <a:r>
              <a:rPr lang="pl-PL" dirty="0" smtClean="0"/>
              <a:t>).</a:t>
            </a:r>
          </a:p>
          <a:p>
            <a:pPr marL="0" indent="0" algn="just">
              <a:buNone/>
            </a:pPr>
            <a:endParaRPr lang="pl-PL" i="1" dirty="0" smtClean="0"/>
          </a:p>
          <a:p>
            <a:pPr marL="0" indent="0" algn="just">
              <a:buNone/>
            </a:pPr>
            <a:r>
              <a:rPr lang="pl-PL" i="1" dirty="0"/>
              <a:t>„Zakres regulacji zawartej w przepisie art. 22 ust. 1 </a:t>
            </a:r>
            <a:r>
              <a:rPr lang="pl-PL" i="1" dirty="0" err="1"/>
              <a:t>u.s.d.g</a:t>
            </a:r>
            <a:r>
              <a:rPr lang="pl-PL" i="1" dirty="0"/>
              <a:t>. odnosi się wyłącznie do przedsiębiorców zdefiniowanych w art. 4 </a:t>
            </a:r>
            <a:r>
              <a:rPr lang="pl-PL" i="1" dirty="0" err="1"/>
              <a:t>u.s.d.g</a:t>
            </a:r>
            <a:r>
              <a:rPr lang="pl-PL" i="1" dirty="0"/>
              <a:t>. oraz działalności gospodarczej w rozumieniu art. 2 </a:t>
            </a:r>
            <a:r>
              <a:rPr lang="pl-PL" i="1" dirty="0" err="1"/>
              <a:t>u.s.d.g</a:t>
            </a:r>
            <a:r>
              <a:rPr lang="pl-PL" i="1" dirty="0"/>
              <a:t>. W tym kontekście użyty w treści tego przepisu niedookreślony termin "transakcja" można definiować jako umowę, której przedmiotem jest odpłatne dostarczanie towaru lub odpłatne świadczenie usług, jeżeli strony tej umowy zawierają ją w związku z wykonywaną przez siebie działalnością gospodarczą lub zawodową” </a:t>
            </a:r>
            <a:r>
              <a:rPr lang="pl-PL" dirty="0"/>
              <a:t>(wyrok Naczelnego Sądu Administracyjnego z dnia 4 września 2015 r., sygn. akt II GSK 1610/14).</a:t>
            </a:r>
          </a:p>
          <a:p>
            <a:pPr marL="0" indent="0" algn="just">
              <a:buNone/>
            </a:pPr>
            <a:endParaRPr lang="pl-PL" i="1" dirty="0"/>
          </a:p>
          <a:p>
            <a:pPr marL="0" indent="0" algn="just">
              <a:buNone/>
            </a:pPr>
            <a:r>
              <a:rPr lang="pl-PL" i="1" dirty="0" smtClean="0"/>
              <a:t>„W </a:t>
            </a:r>
            <a:r>
              <a:rPr lang="pl-PL" i="1" dirty="0"/>
              <a:t>przypadku każdej transakcji o wartości przekraczającej 15.000 zł istnieje obowiązek dokonywania płatności za pośrednictwem rachunku płatniczego. Przepisy nie wyłączają z kosztów jedynie nadwyżki płatności ponad wartość 15.000 zł, lecz każdą płatność (bez względu na jej wartość/kwotę) dokonaną z pominięciem rachunku bankowego, jeżeli jest dokonywana w ramach transakcji o wartości przekraczającej 15.000 </a:t>
            </a:r>
            <a:r>
              <a:rPr lang="pl-PL" i="1" dirty="0" smtClean="0"/>
              <a:t>zł. Z </a:t>
            </a:r>
            <a:r>
              <a:rPr lang="pl-PL" i="1" dirty="0"/>
              <a:t>treści art. 15d </a:t>
            </a:r>
            <a:r>
              <a:rPr lang="pl-PL" i="1" dirty="0" err="1"/>
              <a:t>u.p.d.o.p</a:t>
            </a:r>
            <a:r>
              <a:rPr lang="pl-PL" i="1" dirty="0"/>
              <a:t>. wynika, że jeżeli podatnik chce zaliczyć poniesione koszty do kosztów uzyskania przychodów to płatność transakcji musi zostać dokonana za pośrednictwem rachunku płatniczego. Taki warunek spełnia też przelew na rachunek bankowy innej osoby na zasadzie przekazu, o którym mowa w art. 921</a:t>
            </a:r>
            <a:r>
              <a:rPr lang="pl-PL" i="1" baseline="30000" dirty="0"/>
              <a:t>1</a:t>
            </a:r>
            <a:r>
              <a:rPr lang="pl-PL" i="1" dirty="0"/>
              <a:t> k.c. Natomiast inaczej sytuacja kształtuje się w pozostałych przypadkach, gdy płatność wynagrodzenia na podstawie wystawionej faktury zostanie dokonana za pośrednictwem rachunku bankowego skarżącej, ale nie bezpośrednio na rachunek bankowy podwykonawcy, tj. przekazem pocztowym (lub za pomocą usługi świadczonej na podobnych zasadach (np. ekspres pieniężny), lub przez bezpośrednią realizację wypłaty przez podwykonawcę z rachunku bankowego skarżącej w kasie banku na podstawie odpowiedniego </a:t>
            </a:r>
            <a:r>
              <a:rPr lang="pl-PL" i="1" dirty="0" smtClean="0"/>
              <a:t>upoważnienia”</a:t>
            </a:r>
            <a:r>
              <a:rPr lang="pl-PL" dirty="0" smtClean="0"/>
              <a:t> (wyrok Wojewódzkiego Sądu Administracyjnego w Gliwicach z dnia 23 stycznia 2020 r., sygn. akt I SA/GI 913/19).</a:t>
            </a:r>
            <a:endParaRPr lang="pl-PL" dirty="0"/>
          </a:p>
        </p:txBody>
      </p:sp>
    </p:spTree>
    <p:extLst>
      <p:ext uri="{BB962C8B-B14F-4D97-AF65-F5344CB8AC3E}">
        <p14:creationId xmlns:p14="http://schemas.microsoft.com/office/powerpoint/2010/main" val="2146233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BIBLIOGRAFIA</a:t>
            </a:r>
            <a:endParaRPr lang="pl-PL" dirty="0"/>
          </a:p>
        </p:txBody>
      </p:sp>
      <p:sp>
        <p:nvSpPr>
          <p:cNvPr id="3" name="Symbol zastępczy zawartości 2"/>
          <p:cNvSpPr>
            <a:spLocks noGrp="1"/>
          </p:cNvSpPr>
          <p:nvPr>
            <p:ph idx="1"/>
          </p:nvPr>
        </p:nvSpPr>
        <p:spPr/>
        <p:txBody>
          <a:bodyPr>
            <a:normAutofit/>
          </a:bodyPr>
          <a:lstStyle/>
          <a:p>
            <a:pPr algn="just">
              <a:buFont typeface="+mj-lt"/>
              <a:buAutoNum type="arabicPeriod"/>
            </a:pPr>
            <a:r>
              <a:rPr lang="pl-PL" dirty="0" smtClean="0"/>
              <a:t>Bielecki L., </a:t>
            </a:r>
            <a:r>
              <a:rPr lang="pl-PL" i="1" dirty="0" smtClean="0"/>
              <a:t>Komentarz do ustawy – Prawo przedsiębiorców</a:t>
            </a:r>
            <a:r>
              <a:rPr lang="pl-PL" dirty="0" smtClean="0"/>
              <a:t>, [w:] </a:t>
            </a:r>
            <a:r>
              <a:rPr lang="pl-PL" i="1" dirty="0" smtClean="0"/>
              <a:t>Konstytucja biznesu. Komentarz</a:t>
            </a:r>
            <a:r>
              <a:rPr lang="pl-PL" dirty="0" smtClean="0"/>
              <a:t>, Wolters Kluwer Polska, 2019.</a:t>
            </a:r>
          </a:p>
          <a:p>
            <a:pPr algn="just">
              <a:buFont typeface="+mj-lt"/>
              <a:buAutoNum type="arabicPeriod"/>
            </a:pPr>
            <a:r>
              <a:rPr lang="pl-PL" dirty="0" smtClean="0"/>
              <a:t>Pietrzak A., </a:t>
            </a:r>
            <a:r>
              <a:rPr lang="pl-PL" i="1" dirty="0" smtClean="0"/>
              <a:t>Prawo przedsiębiorców. Komentarz</a:t>
            </a:r>
            <a:r>
              <a:rPr lang="pl-PL" dirty="0" smtClean="0"/>
              <a:t>, Wolters Kluwer Polska, 2019.</a:t>
            </a:r>
          </a:p>
          <a:p>
            <a:pPr algn="just">
              <a:buFont typeface="+mj-lt"/>
              <a:buAutoNum type="arabicPeriod"/>
            </a:pPr>
            <a:r>
              <a:rPr lang="pl-PL" dirty="0" smtClean="0"/>
              <a:t>Ustawa z dnia 1 marca 2018 r. o przeciwdziałaniu praniu pieniędzy oraz finansowaniu terroryzmu.</a:t>
            </a:r>
          </a:p>
          <a:p>
            <a:pPr algn="just">
              <a:buFont typeface="+mj-lt"/>
              <a:buAutoNum type="arabicPeriod"/>
            </a:pPr>
            <a:r>
              <a:rPr lang="pl-PL" dirty="0" smtClean="0"/>
              <a:t>Ustawa </a:t>
            </a:r>
            <a:r>
              <a:rPr lang="pl-PL" dirty="0"/>
              <a:t>z dnia 15 lutego 1992 r. o podatku dochodowym od osób prawnych</a:t>
            </a:r>
            <a:r>
              <a:rPr lang="pl-PL" dirty="0" smtClean="0"/>
              <a:t>.</a:t>
            </a:r>
          </a:p>
          <a:p>
            <a:pPr algn="just">
              <a:buFont typeface="+mj-lt"/>
              <a:buAutoNum type="arabicPeriod"/>
            </a:pPr>
            <a:r>
              <a:rPr lang="pl-PL" dirty="0" smtClean="0"/>
              <a:t>Ustawa z dnia 19 sierpnia 2001 r. o usługach płatniczych.</a:t>
            </a:r>
          </a:p>
          <a:p>
            <a:pPr algn="just">
              <a:buFont typeface="+mj-lt"/>
              <a:buAutoNum type="arabicPeriod"/>
            </a:pPr>
            <a:r>
              <a:rPr lang="pl-PL" dirty="0"/>
              <a:t>Ustawa z dnia 26 lipca 1991 r. o podatku dochodowym od osób fizycznych</a:t>
            </a:r>
            <a:r>
              <a:rPr lang="pl-PL" dirty="0" smtClean="0"/>
              <a:t>.</a:t>
            </a:r>
          </a:p>
          <a:p>
            <a:pPr algn="just">
              <a:buFont typeface="+mj-lt"/>
              <a:buAutoNum type="arabicPeriod"/>
            </a:pPr>
            <a:r>
              <a:rPr lang="pl-PL" dirty="0" smtClean="0"/>
              <a:t>Ustawa </a:t>
            </a:r>
            <a:r>
              <a:rPr lang="pl-PL" dirty="0"/>
              <a:t>z dnia 6 marca 2018 r. Prawo </a:t>
            </a:r>
            <a:r>
              <a:rPr lang="pl-PL" dirty="0" smtClean="0"/>
              <a:t>przedsiębiorców.</a:t>
            </a:r>
            <a:endParaRPr lang="pl-PL" dirty="0"/>
          </a:p>
          <a:p>
            <a:pPr algn="just">
              <a:buFont typeface="+mj-lt"/>
              <a:buAutoNum type="arabicPeriod"/>
            </a:pPr>
            <a:endParaRPr lang="pl-PL" dirty="0"/>
          </a:p>
          <a:p>
            <a:pPr algn="just">
              <a:buFont typeface="+mj-lt"/>
              <a:buAutoNum type="arabicPeriod"/>
            </a:pPr>
            <a:endParaRPr lang="pl-PL" dirty="0"/>
          </a:p>
        </p:txBody>
      </p:sp>
    </p:spTree>
    <p:extLst>
      <p:ext uri="{BB962C8B-B14F-4D97-AF65-F5344CB8AC3E}">
        <p14:creationId xmlns:p14="http://schemas.microsoft.com/office/powerpoint/2010/main" val="3726104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507067" y="1940510"/>
            <a:ext cx="7766936" cy="1646302"/>
          </a:xfrm>
        </p:spPr>
        <p:txBody>
          <a:bodyPr/>
          <a:lstStyle/>
          <a:p>
            <a:pPr algn="ctr"/>
            <a:r>
              <a:rPr lang="pl-PL" dirty="0" smtClean="0"/>
              <a:t>Dziękuję za uwagę!</a:t>
            </a:r>
            <a:endParaRPr lang="pl-PL" dirty="0"/>
          </a:p>
        </p:txBody>
      </p:sp>
      <p:sp>
        <p:nvSpPr>
          <p:cNvPr id="3" name="Symbol zastępczy zawartości 2"/>
          <p:cNvSpPr>
            <a:spLocks noGrp="1"/>
          </p:cNvSpPr>
          <p:nvPr>
            <p:ph type="subTitle" idx="1"/>
          </p:nvPr>
        </p:nvSpPr>
        <p:spPr>
          <a:xfrm>
            <a:off x="1507067" y="4460266"/>
            <a:ext cx="7766936" cy="1096899"/>
          </a:xfrm>
        </p:spPr>
        <p:txBody>
          <a:bodyPr>
            <a:normAutofit fontScale="62500" lnSpcReduction="20000"/>
          </a:bodyPr>
          <a:lstStyle/>
          <a:p>
            <a:pPr algn="ctr"/>
            <a:r>
              <a:rPr lang="pl-PL" dirty="0" smtClean="0"/>
              <a:t>Kancelaria </a:t>
            </a:r>
            <a:r>
              <a:rPr lang="pl-PL" dirty="0"/>
              <a:t>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endParaRPr lang="pl-PL" dirty="0"/>
          </a:p>
        </p:txBody>
      </p:sp>
    </p:spTree>
    <p:extLst>
      <p:ext uri="{BB962C8B-B14F-4D97-AF65-F5344CB8AC3E}">
        <p14:creationId xmlns:p14="http://schemas.microsoft.com/office/powerpoint/2010/main" val="12632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smtClean="0"/>
              <a:t>AKTY PRAWNE</a:t>
            </a:r>
            <a:endParaRPr lang="pl-PL" dirty="0"/>
          </a:p>
        </p:txBody>
      </p:sp>
      <p:sp>
        <p:nvSpPr>
          <p:cNvPr id="3" name="Symbol zastępczy zawartości 2"/>
          <p:cNvSpPr>
            <a:spLocks noGrp="1"/>
          </p:cNvSpPr>
          <p:nvPr>
            <p:ph idx="1"/>
          </p:nvPr>
        </p:nvSpPr>
        <p:spPr>
          <a:xfrm>
            <a:off x="313744" y="1930400"/>
            <a:ext cx="8960258" cy="3474113"/>
          </a:xfrm>
        </p:spPr>
        <p:txBody>
          <a:bodyPr>
            <a:normAutofit/>
          </a:bodyPr>
          <a:lstStyle/>
          <a:p>
            <a:pPr marL="0" indent="0" algn="just">
              <a:buNone/>
            </a:pPr>
            <a:r>
              <a:rPr lang="pl-PL" dirty="0" smtClean="0"/>
              <a:t>Obowiązek rozliczania się przez przedsiębiorcę za pośrednictwem rachunku płatniczego wynika z:</a:t>
            </a:r>
            <a:endParaRPr lang="pl-PL" dirty="0"/>
          </a:p>
          <a:p>
            <a:pPr algn="just">
              <a:buFont typeface="+mj-lt"/>
              <a:buAutoNum type="arabicParenR"/>
            </a:pPr>
            <a:r>
              <a:rPr lang="pl-PL" dirty="0" smtClean="0"/>
              <a:t>ustawy z dnia 6 marca 2018 r. Prawo przedsiębiorców,</a:t>
            </a:r>
          </a:p>
          <a:p>
            <a:pPr algn="just">
              <a:buFont typeface="+mj-lt"/>
              <a:buAutoNum type="arabicParenR"/>
            </a:pPr>
            <a:r>
              <a:rPr lang="pl-PL" dirty="0"/>
              <a:t>u</a:t>
            </a:r>
            <a:r>
              <a:rPr lang="pl-PL" dirty="0" smtClean="0"/>
              <a:t>stawy z dnia 26 lipca 1991 r. o podatku dochodowym od osób fizycznych,</a:t>
            </a:r>
          </a:p>
          <a:p>
            <a:pPr algn="just">
              <a:buFont typeface="+mj-lt"/>
              <a:buAutoNum type="arabicParenR"/>
            </a:pPr>
            <a:r>
              <a:rPr lang="pl-PL" dirty="0" smtClean="0"/>
              <a:t>ustawy z dnia 15 lutego 1992 r. o podatku dochodowym od osób prawnych</a:t>
            </a:r>
            <a:r>
              <a:rPr lang="pl-PL" dirty="0" smtClean="0"/>
              <a:t>.</a:t>
            </a:r>
            <a:endParaRPr lang="pl-PL" dirty="0" smtClean="0"/>
          </a:p>
        </p:txBody>
      </p:sp>
    </p:spTree>
    <p:extLst>
      <p:ext uri="{BB962C8B-B14F-4D97-AF65-F5344CB8AC3E}">
        <p14:creationId xmlns:p14="http://schemas.microsoft.com/office/powerpoint/2010/main" val="2399473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2800" dirty="0" smtClean="0"/>
              <a:t>USTAWA Z DNIA 6 MARCA 2018 r. PRAWO PRZEDSIĘBIORCÓW</a:t>
            </a:r>
            <a:endParaRPr lang="pl-PL" sz="2800" dirty="0"/>
          </a:p>
        </p:txBody>
      </p:sp>
      <p:sp>
        <p:nvSpPr>
          <p:cNvPr id="3" name="Symbol zastępczy zawartości 2"/>
          <p:cNvSpPr>
            <a:spLocks noGrp="1"/>
          </p:cNvSpPr>
          <p:nvPr>
            <p:ph idx="1"/>
          </p:nvPr>
        </p:nvSpPr>
        <p:spPr>
          <a:xfrm>
            <a:off x="320175" y="1930400"/>
            <a:ext cx="9310985" cy="3741003"/>
          </a:xfrm>
        </p:spPr>
        <p:txBody>
          <a:bodyPr>
            <a:normAutofit/>
          </a:bodyPr>
          <a:lstStyle/>
          <a:p>
            <a:pPr marL="0" indent="0" algn="just">
              <a:buNone/>
            </a:pPr>
            <a:r>
              <a:rPr lang="pl-PL" dirty="0" smtClean="0"/>
              <a:t>Zgodnie z art. </a:t>
            </a:r>
            <a:r>
              <a:rPr lang="pl-PL" dirty="0"/>
              <a:t>19 </a:t>
            </a:r>
            <a:r>
              <a:rPr lang="pl-PL" dirty="0" smtClean="0"/>
              <a:t>ustawy </a:t>
            </a:r>
            <a:r>
              <a:rPr lang="pl-PL" i="1" dirty="0" smtClean="0"/>
              <a:t>„Dokonywanie </a:t>
            </a:r>
            <a:r>
              <a:rPr lang="pl-PL" i="1" dirty="0"/>
              <a:t>lub przyjmowanie płatności związanych z wykonywaną działalnością gospodarczą następuje za pośrednictwem rachunku płatniczego przedsiębiorcy, w każdym przypadku </a:t>
            </a:r>
            <a:r>
              <a:rPr lang="pl-PL" i="1" dirty="0" smtClean="0"/>
              <a:t>gdy:</a:t>
            </a:r>
          </a:p>
          <a:p>
            <a:pPr algn="just">
              <a:buFont typeface="+mj-lt"/>
              <a:buAutoNum type="arabicParenR"/>
            </a:pPr>
            <a:r>
              <a:rPr lang="pl-PL" i="1" dirty="0" smtClean="0"/>
              <a:t>stroną </a:t>
            </a:r>
            <a:r>
              <a:rPr lang="pl-PL" i="1" dirty="0"/>
              <a:t>transakcji, z której wynika płatność, jest inny przedsiębiorca </a:t>
            </a:r>
            <a:r>
              <a:rPr lang="pl-PL" i="1" dirty="0" smtClean="0"/>
              <a:t>oraz</a:t>
            </a:r>
          </a:p>
          <a:p>
            <a:pPr algn="just">
              <a:buFont typeface="+mj-lt"/>
              <a:buAutoNum type="arabicParenR"/>
            </a:pPr>
            <a:r>
              <a:rPr lang="pl-PL" i="1" dirty="0" smtClean="0"/>
              <a:t>jednorazowa </a:t>
            </a:r>
            <a:r>
              <a:rPr lang="pl-PL" i="1" dirty="0"/>
              <a:t>wartość transakcji, bez względu na liczbę wynikających z niej płatności, przekracza 15 000 zł lub równowartość tej kwoty, przy czym transakcje w walutach obcych przelicza się na złote według średniego kursu walut obcych ogłaszanego przez Narodowy Bank Polski z ostatniego dnia roboczego poprzedzającego dzień dokonania </a:t>
            </a:r>
            <a:r>
              <a:rPr lang="pl-PL" i="1" dirty="0" smtClean="0"/>
              <a:t>transakcji”.</a:t>
            </a:r>
          </a:p>
        </p:txBody>
      </p:sp>
    </p:spTree>
    <p:extLst>
      <p:ext uri="{BB962C8B-B14F-4D97-AF65-F5344CB8AC3E}">
        <p14:creationId xmlns:p14="http://schemas.microsoft.com/office/powerpoint/2010/main" val="2147586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2800" dirty="0"/>
              <a:t>USTAWA Z DNIA </a:t>
            </a:r>
            <a:r>
              <a:rPr lang="pl-PL" sz="2800" dirty="0" smtClean="0"/>
              <a:t>19 SIERPNIA 2011 r. O USŁUGACH PŁATNICZYCH</a:t>
            </a:r>
            <a:endParaRPr lang="pl-PL" sz="2800" dirty="0"/>
          </a:p>
        </p:txBody>
      </p:sp>
      <p:sp>
        <p:nvSpPr>
          <p:cNvPr id="3" name="Symbol zastępczy zawartości 2"/>
          <p:cNvSpPr>
            <a:spLocks noGrp="1"/>
          </p:cNvSpPr>
          <p:nvPr>
            <p:ph idx="1"/>
          </p:nvPr>
        </p:nvSpPr>
        <p:spPr/>
        <p:txBody>
          <a:bodyPr/>
          <a:lstStyle/>
          <a:p>
            <a:pPr marL="0" indent="0" algn="just">
              <a:buNone/>
            </a:pPr>
            <a:r>
              <a:rPr lang="pl-PL" dirty="0" smtClean="0"/>
              <a:t>Konsekwencją wprowadzenia obowiązku dokonywania lub przyjmowania płatności związanych z wykonywaną przez przedsiębiorcę działalnością gospodarczą za pośrednictwem rachunku płatniczego jest obowiązek posiadania przez przedsiębiorcę rachunku płatniczego.</a:t>
            </a:r>
          </a:p>
          <a:p>
            <a:pPr marL="0" indent="0" algn="just">
              <a:buNone/>
            </a:pPr>
            <a:endParaRPr lang="pl-PL" dirty="0"/>
          </a:p>
          <a:p>
            <a:pPr marL="0" indent="0" algn="just">
              <a:buNone/>
            </a:pPr>
            <a:r>
              <a:rPr lang="pl-PL" dirty="0" smtClean="0"/>
              <a:t>W świetle art. 1 ust. 1 pkt. 25 ustawy rachunkiem płatniczym jest </a:t>
            </a:r>
            <a:r>
              <a:rPr lang="pl-PL" i="1" dirty="0" smtClean="0"/>
              <a:t>„</a:t>
            </a:r>
            <a:r>
              <a:rPr lang="pl-PL" i="1" dirty="0"/>
              <a:t>rachunek prowadzony dla jednego lub większej liczby użytkowników służący do wykonywania transakcji płatniczych, przy czym przez rachunek płatniczy rozumie się także rachunek bankowy oraz rachunek członka spółdzielczej kasy oszczędnościowo-kredytowej, jeżeli rachunki te służą do wykonywania transakcji </a:t>
            </a:r>
            <a:r>
              <a:rPr lang="pl-PL" i="1" dirty="0" smtClean="0"/>
              <a:t>płatniczych”</a:t>
            </a:r>
            <a:r>
              <a:rPr lang="pl-PL" dirty="0" smtClean="0"/>
              <a:t>.</a:t>
            </a:r>
            <a:endParaRPr lang="pl-PL" dirty="0"/>
          </a:p>
        </p:txBody>
      </p:sp>
    </p:spTree>
    <p:extLst>
      <p:ext uri="{BB962C8B-B14F-4D97-AF65-F5344CB8AC3E}">
        <p14:creationId xmlns:p14="http://schemas.microsoft.com/office/powerpoint/2010/main" val="1527525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3200" dirty="0" smtClean="0"/>
              <a:t>NARUSZENIE OBOWIĄZKU DOKONYWANIA ROZLICZEŃ ZA POŚREDNICTWEM RACHUNKU PŁATNICZEGO </a:t>
            </a:r>
            <a:endParaRPr lang="pl-PL" sz="3200" dirty="0"/>
          </a:p>
        </p:txBody>
      </p:sp>
      <p:sp>
        <p:nvSpPr>
          <p:cNvPr id="3" name="Symbol zastępczy zawartości 2"/>
          <p:cNvSpPr>
            <a:spLocks noGrp="1"/>
          </p:cNvSpPr>
          <p:nvPr>
            <p:ph idx="1"/>
          </p:nvPr>
        </p:nvSpPr>
        <p:spPr/>
        <p:txBody>
          <a:bodyPr/>
          <a:lstStyle/>
          <a:p>
            <a:pPr marL="0" indent="0" algn="just">
              <a:buNone/>
            </a:pPr>
            <a:r>
              <a:rPr lang="pl-PL" dirty="0" smtClean="0"/>
              <a:t>Ustawa z dnia </a:t>
            </a:r>
            <a:r>
              <a:rPr lang="pl-PL" dirty="0"/>
              <a:t>6 marca 2018 r. Prawo </a:t>
            </a:r>
            <a:r>
              <a:rPr lang="pl-PL" dirty="0" smtClean="0"/>
              <a:t>przedsiębiorców nie przewiduje „kar” za naruszenie przez przedsiębiorcę obowiązku dokonywania rozliczeń za pośrednictwem rachunku płatniczego.</a:t>
            </a:r>
          </a:p>
          <a:p>
            <a:pPr marL="0" indent="0" algn="just">
              <a:buNone/>
            </a:pPr>
            <a:endParaRPr lang="pl-PL" dirty="0"/>
          </a:p>
          <a:p>
            <a:pPr marL="0" indent="0" algn="just">
              <a:buNone/>
            </a:pPr>
            <a:r>
              <a:rPr lang="pl-PL" dirty="0" smtClean="0"/>
              <a:t>Jednakże ustawodawca przewidział swoiste sankcje podatkowe za naruszenie przedmiotowego obowiązku.</a:t>
            </a:r>
            <a:endParaRPr lang="pl-PL" dirty="0"/>
          </a:p>
          <a:p>
            <a:pPr marL="0" indent="0" algn="just">
              <a:buNone/>
            </a:pPr>
            <a:endParaRPr lang="pl-PL" dirty="0"/>
          </a:p>
        </p:txBody>
      </p:sp>
    </p:spTree>
    <p:extLst>
      <p:ext uri="{BB962C8B-B14F-4D97-AF65-F5344CB8AC3E}">
        <p14:creationId xmlns:p14="http://schemas.microsoft.com/office/powerpoint/2010/main" val="154731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2800" dirty="0" smtClean="0"/>
              <a:t>USTAWA Z DNIA 26 LIPCA 1991 r. O PODATKU DOCHODOWYM OD OSÓB FIZYCZNYCH</a:t>
            </a:r>
            <a:endParaRPr lang="pl-PL" sz="2800" dirty="0"/>
          </a:p>
        </p:txBody>
      </p:sp>
      <p:sp>
        <p:nvSpPr>
          <p:cNvPr id="3" name="Symbol zastępczy zawartości 2"/>
          <p:cNvSpPr>
            <a:spLocks noGrp="1"/>
          </p:cNvSpPr>
          <p:nvPr>
            <p:ph idx="1"/>
          </p:nvPr>
        </p:nvSpPr>
        <p:spPr>
          <a:xfrm>
            <a:off x="743667" y="2224585"/>
            <a:ext cx="8464002" cy="3743395"/>
          </a:xfrm>
        </p:spPr>
        <p:txBody>
          <a:bodyPr>
            <a:normAutofit/>
          </a:bodyPr>
          <a:lstStyle/>
          <a:p>
            <a:pPr marL="0" indent="0" algn="just">
              <a:buNone/>
            </a:pPr>
            <a:r>
              <a:rPr lang="pl-PL" sz="1200" dirty="0" smtClean="0"/>
              <a:t>Zgodnie z art. 22p ust. </a:t>
            </a:r>
            <a:r>
              <a:rPr lang="pl-PL" sz="1200" dirty="0"/>
              <a:t>1 </a:t>
            </a:r>
            <a:r>
              <a:rPr lang="pl-PL" sz="1200" dirty="0" smtClean="0"/>
              <a:t>pkt 1 ustawy </a:t>
            </a:r>
            <a:r>
              <a:rPr lang="pl-PL" sz="1200" i="1" dirty="0" smtClean="0"/>
              <a:t>„</a:t>
            </a:r>
            <a:r>
              <a:rPr lang="pl-PL" sz="1200" i="1" dirty="0"/>
              <a:t>Podatnicy prowadzący pozarolniczą działalność gospodarczą nie zaliczają do kosztów uzyskania przychodów kosztu w tej części, w jakiej płatność dotycząca transakcji określonej w art. 19 ustawy z dnia 6 marca 2018 r. - Prawo </a:t>
            </a:r>
            <a:r>
              <a:rPr lang="pl-PL" sz="1200" i="1" dirty="0" smtClean="0"/>
              <a:t>przedsiębiorców  </a:t>
            </a:r>
            <a:r>
              <a:rPr lang="pl-PL" sz="1200" i="1" dirty="0"/>
              <a:t>została dokonana bez pośrednictwa rachunku </a:t>
            </a:r>
            <a:r>
              <a:rPr lang="pl-PL" sz="1200" i="1" dirty="0" smtClean="0"/>
              <a:t>płatniczego”</a:t>
            </a:r>
            <a:r>
              <a:rPr lang="pl-PL" sz="1200" dirty="0" smtClean="0"/>
              <a:t>.</a:t>
            </a:r>
          </a:p>
          <a:p>
            <a:pPr marL="0" indent="0" algn="just">
              <a:buNone/>
            </a:pPr>
            <a:endParaRPr lang="pl-PL" sz="1200" dirty="0" smtClean="0"/>
          </a:p>
          <a:p>
            <a:pPr marL="0" indent="0" algn="just">
              <a:buNone/>
            </a:pPr>
            <a:r>
              <a:rPr lang="pl-PL" sz="1200" dirty="0" smtClean="0"/>
              <a:t>W przypadku realizacji płatności bez pośrednictwa rachunku płatniczego przedsiębiorca może ponieść określone konsekwencje wynikające z art. 22p ust. 2 ustawy, tj. </a:t>
            </a:r>
            <a:r>
              <a:rPr lang="pl-PL" sz="1200" i="1" dirty="0" smtClean="0"/>
              <a:t>„W </a:t>
            </a:r>
            <a:r>
              <a:rPr lang="pl-PL" sz="1200" i="1" dirty="0"/>
              <a:t>przypadku zaliczenia do kosztów uzyskania przychodów kosztu w tej części, w jakiej płatność dotycząca transakcji określonej w art. 19 ustawy z dnia 6 marca 2018 r. - Prawo przedsiębiorców została dokonana z naruszeniem ust. 1, podatnicy prowadzący pozarolniczą działalność gospodarczą w tej </a:t>
            </a:r>
            <a:r>
              <a:rPr lang="pl-PL" sz="1200" i="1" dirty="0" smtClean="0"/>
              <a:t>części:</a:t>
            </a:r>
          </a:p>
          <a:p>
            <a:pPr marL="228600" indent="-228600" algn="just">
              <a:buFont typeface="+mj-lt"/>
              <a:buAutoNum type="arabicParenR"/>
            </a:pPr>
            <a:r>
              <a:rPr lang="pl-PL" sz="1200" i="1" dirty="0" smtClean="0"/>
              <a:t>zmniejszają </a:t>
            </a:r>
            <a:r>
              <a:rPr lang="pl-PL" sz="1200" i="1" dirty="0"/>
              <a:t>koszty uzyskania przychodów </a:t>
            </a:r>
            <a:r>
              <a:rPr lang="pl-PL" sz="1200" i="1" dirty="0" smtClean="0"/>
              <a:t>albo</a:t>
            </a:r>
          </a:p>
          <a:p>
            <a:pPr marL="228600" indent="-228600" algn="just">
              <a:buFont typeface="+mj-lt"/>
              <a:buAutoNum type="arabicParenR"/>
            </a:pPr>
            <a:r>
              <a:rPr lang="pl-PL" sz="1200" i="1" dirty="0" smtClean="0"/>
              <a:t>w </a:t>
            </a:r>
            <a:r>
              <a:rPr lang="pl-PL" sz="1200" i="1" dirty="0"/>
              <a:t>przypadku braku możliwości zmniejszenia kosztów uzyskania przychodów - zwiększają przychody</a:t>
            </a:r>
          </a:p>
          <a:p>
            <a:pPr marL="0" indent="0" algn="just">
              <a:buNone/>
            </a:pPr>
            <a:r>
              <a:rPr lang="pl-PL" sz="1200" i="1" dirty="0"/>
              <a:t>- w miesiącu, w którym odpowiednio została dokonana płatność bez pośrednictwa rachunku płatniczego, został zlecony przelew albo płatność została dokonana z pominięciem mechanizmu podzielonej </a:t>
            </a:r>
            <a:r>
              <a:rPr lang="pl-PL" sz="1200" i="1" dirty="0" smtClean="0"/>
              <a:t>płatności”.</a:t>
            </a:r>
            <a:endParaRPr lang="pl-PL" i="1" dirty="0" smtClean="0"/>
          </a:p>
        </p:txBody>
      </p:sp>
    </p:spTree>
    <p:extLst>
      <p:ext uri="{BB962C8B-B14F-4D97-AF65-F5344CB8AC3E}">
        <p14:creationId xmlns:p14="http://schemas.microsoft.com/office/powerpoint/2010/main" val="9777721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2800" dirty="0" smtClean="0"/>
              <a:t>USTAWA Z DNIA 15 LUTEGO 1992 r. O PODATKU DOCHODOWYM OD OSÓB PRAWNYCH</a:t>
            </a:r>
            <a:endParaRPr lang="pl-PL" sz="2800"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Zgodnie z art. 15d ust. 1 pkt 1 ustawy </a:t>
            </a:r>
            <a:r>
              <a:rPr lang="pl-PL" i="1" dirty="0" smtClean="0"/>
              <a:t>„Podatnicy </a:t>
            </a:r>
            <a:r>
              <a:rPr lang="pl-PL" i="1" dirty="0"/>
              <a:t>nie zaliczają do kosztów uzyskania przychodów kosztu w tej części, w jakiej płatność dotycząca transakcji określonej w art. 19 ustawy z dnia 6 marca 2018 r. - Prawo przedsiębiorców:1) została dokonana bez pośrednictwa rachunku </a:t>
            </a:r>
            <a:r>
              <a:rPr lang="pl-PL" i="1" dirty="0" smtClean="0"/>
              <a:t>płatniczego”.</a:t>
            </a:r>
          </a:p>
          <a:p>
            <a:pPr marL="0" indent="0" algn="just">
              <a:buNone/>
            </a:pPr>
            <a:endParaRPr lang="pl-PL" dirty="0"/>
          </a:p>
          <a:p>
            <a:pPr marL="0" indent="0" algn="just">
              <a:buNone/>
            </a:pPr>
            <a:r>
              <a:rPr lang="pl-PL" dirty="0"/>
              <a:t>W przypadku realizacji płatności bez pośrednictwa rachunku płatniczego przedsiębiorca może ponieść określone konsekwencje wynikające z art. </a:t>
            </a:r>
            <a:r>
              <a:rPr lang="pl-PL" dirty="0" smtClean="0"/>
              <a:t>15d ust. 2 ustawy, tj. </a:t>
            </a:r>
            <a:r>
              <a:rPr lang="pl-PL" i="1" dirty="0" smtClean="0"/>
              <a:t>„</a:t>
            </a:r>
            <a:r>
              <a:rPr lang="pl-PL" i="1" dirty="0"/>
              <a:t>W przypadku zaliczenia do kosztów uzyskania przychodów kosztu w tej części, w jakiej płatność dotycząca transakcji określonej w art. 19 ustawy z dnia 6 marca 2018 r. - Prawo przedsiębiorców została dokonana z naruszeniem ust. 1, podatnicy w tej </a:t>
            </a:r>
            <a:r>
              <a:rPr lang="pl-PL" i="1" dirty="0" smtClean="0"/>
              <a:t>części:</a:t>
            </a:r>
          </a:p>
          <a:p>
            <a:pPr algn="just">
              <a:buFont typeface="+mj-lt"/>
              <a:buAutoNum type="arabicParenR"/>
            </a:pPr>
            <a:r>
              <a:rPr lang="pl-PL" i="1" dirty="0" smtClean="0"/>
              <a:t>zmniejszają </a:t>
            </a:r>
            <a:r>
              <a:rPr lang="pl-PL" i="1" dirty="0"/>
              <a:t>koszty uzyskania przychodów </a:t>
            </a:r>
            <a:r>
              <a:rPr lang="pl-PL" i="1" dirty="0" smtClean="0"/>
              <a:t>albo</a:t>
            </a:r>
          </a:p>
          <a:p>
            <a:pPr algn="just">
              <a:buFont typeface="+mj-lt"/>
              <a:buAutoNum type="arabicParenR"/>
            </a:pPr>
            <a:r>
              <a:rPr lang="pl-PL" i="1" dirty="0" smtClean="0"/>
              <a:t>w </a:t>
            </a:r>
            <a:r>
              <a:rPr lang="pl-PL" i="1" dirty="0"/>
              <a:t>przypadku braku możliwości zmniejszenia kosztów uzyskania przychodów - zwiększają przychody</a:t>
            </a:r>
          </a:p>
          <a:p>
            <a:pPr marL="0" indent="0" algn="just">
              <a:buNone/>
            </a:pPr>
            <a:r>
              <a:rPr lang="pl-PL" i="1" dirty="0"/>
              <a:t>- w miesiącu, w którym odpowiednio została dokonana płatność bez pośrednictwa rachunku płatniczego, został zlecony przelew albo płatność została dokonana z pominięciem mechanizmu podzielonej </a:t>
            </a:r>
            <a:r>
              <a:rPr lang="pl-PL" i="1" dirty="0" smtClean="0"/>
              <a:t>płatności”.</a:t>
            </a:r>
            <a:endParaRPr lang="pl-PL" i="1" dirty="0"/>
          </a:p>
        </p:txBody>
      </p:sp>
    </p:spTree>
    <p:extLst>
      <p:ext uri="{BB962C8B-B14F-4D97-AF65-F5344CB8AC3E}">
        <p14:creationId xmlns:p14="http://schemas.microsoft.com/office/powerpoint/2010/main" val="366031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200" dirty="0" smtClean="0"/>
              <a:t>PRZEDSIĘBIORCA JAKO INSTYTUCJA OBOWIĄZANA</a:t>
            </a:r>
            <a:endParaRPr lang="pl-PL" sz="3200" dirty="0"/>
          </a:p>
        </p:txBody>
      </p:sp>
      <p:sp>
        <p:nvSpPr>
          <p:cNvPr id="3" name="Symbol zastępczy zawartości 2"/>
          <p:cNvSpPr>
            <a:spLocks noGrp="1"/>
          </p:cNvSpPr>
          <p:nvPr>
            <p:ph idx="1"/>
          </p:nvPr>
        </p:nvSpPr>
        <p:spPr/>
        <p:txBody>
          <a:bodyPr>
            <a:normAutofit fontScale="55000" lnSpcReduction="20000"/>
          </a:bodyPr>
          <a:lstStyle/>
          <a:p>
            <a:pPr marL="0" indent="0" algn="just">
              <a:buNone/>
            </a:pPr>
            <a:r>
              <a:rPr lang="pl-PL" dirty="0"/>
              <a:t>W</a:t>
            </a:r>
            <a:r>
              <a:rPr lang="pl-PL" dirty="0" smtClean="0"/>
              <a:t> świetle art. 2 ust. 1 pkt 23 ustawy z dnia 1 marca 2018 r. o przeciwdziałaniu praniu pieniędzy i finansowaniu terroryzmu do instytucji obowiązanych zalicza się </a:t>
            </a:r>
            <a:r>
              <a:rPr lang="pl-PL" i="1" dirty="0" smtClean="0"/>
              <a:t>„przedsiębiorców </a:t>
            </a:r>
            <a:r>
              <a:rPr lang="pl-PL" i="1" dirty="0"/>
              <a:t>w rozumieniu ustawy z dnia 6 marca 2018 r. - Prawo przedsiębiorców w zakresie, w jakim przyjmują lub dokonują płatności za towary w gotówce o wartości równej lub przekraczającej równowartość 10 000 euro, bez względu na to, czy transakcja jest przeprowadzana jako pojedyncza o</a:t>
            </a:r>
            <a:r>
              <a:rPr lang="pl-PL" i="1" dirty="0" smtClean="0"/>
              <a:t>peracja</a:t>
            </a:r>
            <a:r>
              <a:rPr lang="pl-PL" i="1" dirty="0"/>
              <a:t>, czy kilka o</a:t>
            </a:r>
            <a:r>
              <a:rPr lang="pl-PL" i="1" dirty="0" smtClean="0"/>
              <a:t>peracji</a:t>
            </a:r>
            <a:r>
              <a:rPr lang="pl-PL" i="1" dirty="0"/>
              <a:t>, które wydają się ze sobą </a:t>
            </a:r>
            <a:r>
              <a:rPr lang="pl-PL" i="1" dirty="0" smtClean="0"/>
              <a:t>powiązane”.</a:t>
            </a:r>
          </a:p>
          <a:p>
            <a:pPr marL="0" indent="0" algn="just">
              <a:buNone/>
            </a:pPr>
            <a:endParaRPr lang="pl-PL" dirty="0"/>
          </a:p>
          <a:p>
            <a:pPr marL="0" indent="0" algn="just">
              <a:buNone/>
            </a:pPr>
            <a:r>
              <a:rPr lang="pl-PL" dirty="0" smtClean="0"/>
              <a:t>Powyższe oznacza, iż na przedsiębiorcy, który przyjmuje </a:t>
            </a:r>
            <a:r>
              <a:rPr lang="pl-PL" dirty="0"/>
              <a:t>lub </a:t>
            </a:r>
            <a:r>
              <a:rPr lang="pl-PL" dirty="0" smtClean="0"/>
              <a:t>dokonuje </a:t>
            </a:r>
            <a:r>
              <a:rPr lang="pl-PL" dirty="0"/>
              <a:t>płatności za towary w gotówce o wartości równej lub przekraczającej równowartość 10 000 euro, </a:t>
            </a:r>
            <a:r>
              <a:rPr lang="pl-PL" dirty="0" smtClean="0"/>
              <a:t>spoczywają określone obowiązki informacyjne wynikające z przedmiotowej ustawy, m. in.:</a:t>
            </a:r>
          </a:p>
          <a:p>
            <a:pPr algn="just">
              <a:buFont typeface="Arial" panose="020B0604020202020204" pitchFamily="34" charset="0"/>
              <a:buChar char="•"/>
            </a:pPr>
            <a:r>
              <a:rPr lang="pl-PL" dirty="0"/>
              <a:t>informowanie Generalnego Inspektora o transakcjach </a:t>
            </a:r>
            <a:r>
              <a:rPr lang="pl-PL" dirty="0" err="1"/>
              <a:t>ponadprogowych</a:t>
            </a:r>
            <a:r>
              <a:rPr lang="pl-PL" dirty="0"/>
              <a:t>,</a:t>
            </a:r>
          </a:p>
          <a:p>
            <a:pPr algn="just">
              <a:buFont typeface="Arial" panose="020B0604020202020204" pitchFamily="34" charset="0"/>
              <a:buChar char="•"/>
            </a:pPr>
            <a:r>
              <a:rPr lang="pl-PL" dirty="0"/>
              <a:t>informowanie Generalnego Inspektora o podejrzeniu popełnienia przestępstwa prania pieniędzy lub finansowania </a:t>
            </a:r>
            <a:r>
              <a:rPr lang="pl-PL" dirty="0" smtClean="0"/>
              <a:t>terroryzmu,</a:t>
            </a:r>
            <a:endParaRPr lang="pl-PL" dirty="0"/>
          </a:p>
          <a:p>
            <a:pPr algn="just">
              <a:buFont typeface="Arial" panose="020B0604020202020204" pitchFamily="34" charset="0"/>
              <a:buChar char="•"/>
            </a:pPr>
            <a:r>
              <a:rPr lang="pl-PL" dirty="0"/>
              <a:t>przekazywanie Generalnemu Inspektorowi żądanych przez niego informacji w określonym przez Generalnego Inspektora terminie,</a:t>
            </a:r>
          </a:p>
          <a:p>
            <a:pPr algn="just">
              <a:buFont typeface="Arial" panose="020B0604020202020204" pitchFamily="34" charset="0"/>
              <a:buChar char="•"/>
            </a:pPr>
            <a:r>
              <a:rPr lang="pl-PL" dirty="0"/>
              <a:t>informowanie Generalnego Inspektora o przypadku powzięcia uzasadnionego podejrzenia, że określona transakcja lub określone wartości majątkowe mogą mieć związek z praniem pieniędzy lub finansowaniem terroryzmu (transakcje podejrzane),</a:t>
            </a:r>
          </a:p>
          <a:p>
            <a:pPr algn="just">
              <a:buFont typeface="Arial" panose="020B0604020202020204" pitchFamily="34" charset="0"/>
              <a:buChar char="•"/>
            </a:pPr>
            <a:r>
              <a:rPr lang="pl-PL" dirty="0"/>
              <a:t>informowanie Generalnego Inspektora o przeprowadzeniu podejrzanej transakcji,</a:t>
            </a:r>
          </a:p>
          <a:p>
            <a:pPr algn="just">
              <a:buFont typeface="Arial" panose="020B0604020202020204" pitchFamily="34" charset="0"/>
              <a:buChar char="•"/>
            </a:pPr>
            <a:r>
              <a:rPr lang="pl-PL" dirty="0"/>
              <a:t>przekazywanie Generalnemu Inspektorowi przygotowanej przez instytucję obowiązaną swojej oceny ryzyka oraz innych informacji, które mogą mieć wpływ na krajową ocenę ryzyka;</a:t>
            </a:r>
          </a:p>
          <a:p>
            <a:pPr algn="just">
              <a:buFont typeface="Arial" panose="020B0604020202020204" pitchFamily="34" charset="0"/>
              <a:buChar char="•"/>
            </a:pPr>
            <a:r>
              <a:rPr lang="pl-PL" dirty="0"/>
              <a:t>informowanie właściwego prokuratora o uzasadnionym podejrzeniu, że wartości majątkowe będące przedmiotem transakcji lub zgromadzone na rachunku pochodzą z przestępstwa innego niż przestępstwo prania pieniędzy lub finansowania terroryzmu lub mają związek z takim przestępstwem;</a:t>
            </a:r>
          </a:p>
          <a:p>
            <a:pPr algn="just">
              <a:buFont typeface="Arial" panose="020B0604020202020204" pitchFamily="34" charset="0"/>
              <a:buChar char="•"/>
            </a:pPr>
            <a:r>
              <a:rPr lang="pl-PL" dirty="0"/>
              <a:t>informowanie właściwego prokuratora o dokonaniu przez instytucję obowiązaną transakcji, o której mowa </a:t>
            </a:r>
            <a:r>
              <a:rPr lang="pl-PL" dirty="0" smtClean="0"/>
              <a:t>powyżej.</a:t>
            </a:r>
            <a:endParaRPr lang="pl-PL" dirty="0"/>
          </a:p>
          <a:p>
            <a:pPr marL="0" indent="0" algn="just">
              <a:buNone/>
            </a:pPr>
            <a:endParaRPr lang="pl-PL" dirty="0"/>
          </a:p>
        </p:txBody>
      </p:sp>
    </p:spTree>
    <p:extLst>
      <p:ext uri="{BB962C8B-B14F-4D97-AF65-F5344CB8AC3E}">
        <p14:creationId xmlns:p14="http://schemas.microsoft.com/office/powerpoint/2010/main" val="1848816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sz="3200" dirty="0"/>
              <a:t>PRZEDSIĘBIORCA JAKO INSTYTUCJA OBOWIĄZANA</a:t>
            </a:r>
          </a:p>
        </p:txBody>
      </p:sp>
      <p:sp>
        <p:nvSpPr>
          <p:cNvPr id="3" name="Symbol zastępczy zawartości 2"/>
          <p:cNvSpPr>
            <a:spLocks noGrp="1"/>
          </p:cNvSpPr>
          <p:nvPr>
            <p:ph idx="1"/>
          </p:nvPr>
        </p:nvSpPr>
        <p:spPr/>
        <p:txBody>
          <a:bodyPr>
            <a:normAutofit fontScale="70000" lnSpcReduction="20000"/>
          </a:bodyPr>
          <a:lstStyle/>
          <a:p>
            <a:pPr marL="0" indent="0" algn="just">
              <a:buNone/>
            </a:pPr>
            <a:r>
              <a:rPr lang="pl-PL" dirty="0" smtClean="0"/>
              <a:t>Ustawa przewiduje, że na przedsiębiorcę naruszającego obowiązki informacyjne może zostać nałożona pieniężna lub niepieniężna kara administracyjna.</a:t>
            </a:r>
          </a:p>
          <a:p>
            <a:pPr marL="0" indent="0" algn="just">
              <a:buNone/>
            </a:pPr>
            <a:endParaRPr lang="pl-PL" dirty="0" smtClean="0"/>
          </a:p>
          <a:p>
            <a:pPr marL="0" indent="0" algn="just">
              <a:buNone/>
            </a:pPr>
            <a:r>
              <a:rPr lang="pl-PL" dirty="0" smtClean="0"/>
              <a:t>Do kar administracyjnych zalicza się:</a:t>
            </a:r>
          </a:p>
          <a:p>
            <a:pPr algn="just">
              <a:buFont typeface="+mj-lt"/>
              <a:buAutoNum type="arabicParenR"/>
            </a:pPr>
            <a:r>
              <a:rPr lang="pl-PL" dirty="0" smtClean="0"/>
              <a:t>publikację </a:t>
            </a:r>
            <a:r>
              <a:rPr lang="pl-PL" dirty="0"/>
              <a:t>informacji o instytucji obowiązanej oraz zakresie naruszenia przepisów ustawy przez tę instytucję w Biuletynie Informacji Publicznej na stronie podmiotowej urzędu obsługującego ministra właściwego do spraw finansów </a:t>
            </a:r>
            <a:r>
              <a:rPr lang="pl-PL" dirty="0" smtClean="0"/>
              <a:t>publicznych,</a:t>
            </a:r>
          </a:p>
          <a:p>
            <a:pPr algn="just">
              <a:buFont typeface="+mj-lt"/>
              <a:buAutoNum type="arabicParenR"/>
            </a:pPr>
            <a:r>
              <a:rPr lang="pl-PL" dirty="0" smtClean="0"/>
              <a:t>nakaz </a:t>
            </a:r>
            <a:r>
              <a:rPr lang="pl-PL" dirty="0"/>
              <a:t>zaprzestania podejmowania przez instytucję obowiązaną określonych </a:t>
            </a:r>
            <a:r>
              <a:rPr lang="pl-PL" dirty="0" smtClean="0"/>
              <a:t>czynności,</a:t>
            </a:r>
          </a:p>
          <a:p>
            <a:pPr algn="just">
              <a:buFont typeface="+mj-lt"/>
              <a:buAutoNum type="arabicParenR"/>
            </a:pPr>
            <a:r>
              <a:rPr lang="pl-PL" dirty="0" smtClean="0"/>
              <a:t>cofnięcie </a:t>
            </a:r>
            <a:r>
              <a:rPr lang="pl-PL" dirty="0"/>
              <a:t>koncesji lub zezwolenia albo wykreślenie z rejestru działalności </a:t>
            </a:r>
            <a:r>
              <a:rPr lang="pl-PL" dirty="0" smtClean="0"/>
              <a:t>regulowanej,</a:t>
            </a:r>
          </a:p>
          <a:p>
            <a:pPr algn="just">
              <a:buFont typeface="+mj-lt"/>
              <a:buAutoNum type="arabicParenR"/>
            </a:pPr>
            <a:r>
              <a:rPr lang="pl-PL" dirty="0" smtClean="0"/>
              <a:t>zakaz </a:t>
            </a:r>
            <a:r>
              <a:rPr lang="pl-PL" dirty="0"/>
              <a:t>pełnienia obowiązków na stanowisku kierowniczym przez osobę odpowiedzialną za naruszenie przez instytucję obowiązaną przepisów ustawy, przez okres nie dłuższy niż </a:t>
            </a:r>
            <a:r>
              <a:rPr lang="pl-PL" dirty="0" smtClean="0"/>
              <a:t>rok,</a:t>
            </a:r>
          </a:p>
          <a:p>
            <a:pPr algn="just">
              <a:buFont typeface="+mj-lt"/>
              <a:buAutoNum type="arabicParenR"/>
            </a:pPr>
            <a:r>
              <a:rPr lang="pl-PL" dirty="0" smtClean="0"/>
              <a:t>karę pieniężną.</a:t>
            </a:r>
            <a:endParaRPr lang="pl-PL" dirty="0"/>
          </a:p>
          <a:p>
            <a:pPr marL="0" indent="0" algn="just">
              <a:buNone/>
            </a:pPr>
            <a:endParaRPr lang="pl-PL" dirty="0"/>
          </a:p>
          <a:p>
            <a:pPr marL="0" indent="0" algn="just">
              <a:buNone/>
            </a:pPr>
            <a:r>
              <a:rPr lang="pl-PL" dirty="0" smtClean="0"/>
              <a:t>Karę </a:t>
            </a:r>
            <a:r>
              <a:rPr lang="pl-PL" dirty="0"/>
              <a:t>pieniężną nakłada się do wysokości dwukrotności kwoty korzyści osiągniętej lub straty unikniętej przez instytucję obowiązaną w wyniku naruszenia albo - w przypadku gdy nie jest możliwe ustalenie kwoty tej korzyści lub straty - do wysokości równowartości kwoty 1 000 000 euro.</a:t>
            </a:r>
          </a:p>
          <a:p>
            <a:pPr marL="0" indent="0" algn="just">
              <a:buNone/>
            </a:pPr>
            <a:endParaRPr lang="pl-PL" dirty="0" smtClean="0"/>
          </a:p>
        </p:txBody>
      </p:sp>
    </p:spTree>
    <p:extLst>
      <p:ext uri="{BB962C8B-B14F-4D97-AF65-F5344CB8AC3E}">
        <p14:creationId xmlns:p14="http://schemas.microsoft.com/office/powerpoint/2010/main" val="951190921"/>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2388</TotalTime>
  <Words>1465</Words>
  <Application>Microsoft Office PowerPoint</Application>
  <PresentationFormat>Panoramiczny</PresentationFormat>
  <Paragraphs>79</Paragraphs>
  <Slides>12</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Arial</vt:lpstr>
      <vt:lpstr>Trebuchet MS</vt:lpstr>
      <vt:lpstr>Wingdings 3</vt:lpstr>
      <vt:lpstr>Faseta</vt:lpstr>
      <vt:lpstr>OBOWIĄZEK ROZLICZANIA SIĘ PRZEZ PRZEDSIEBIORCĘ ZA POŚREDNICTWEM RACHUNKU PŁATNICZEGO</vt:lpstr>
      <vt:lpstr>AKTY PRAWNE</vt:lpstr>
      <vt:lpstr>USTAWA Z DNIA 6 MARCA 2018 r. PRAWO PRZEDSIĘBIORCÓW</vt:lpstr>
      <vt:lpstr>USTAWA Z DNIA 19 SIERPNIA 2011 r. O USŁUGACH PŁATNICZYCH</vt:lpstr>
      <vt:lpstr>NARUSZENIE OBOWIĄZKU DOKONYWANIA ROZLICZEŃ ZA POŚREDNICTWEM RACHUNKU PŁATNICZEGO </vt:lpstr>
      <vt:lpstr>USTAWA Z DNIA 26 LIPCA 1991 r. O PODATKU DOCHODOWYM OD OSÓB FIZYCZNYCH</vt:lpstr>
      <vt:lpstr>USTAWA Z DNIA 15 LUTEGO 1992 r. O PODATKU DOCHODOWYM OD OSÓB PRAWNYCH</vt:lpstr>
      <vt:lpstr>PRZEDSIĘBIORCA JAKO INSTYTUCJA OBOWIĄZANA</vt:lpstr>
      <vt:lpstr>PRZEDSIĘBIORCA JAKO INSTYTUCJA OBOWIĄZANA</vt:lpstr>
      <vt:lpstr>ORZECZNICTWO</vt:lpstr>
      <vt:lpstr>BIBLIOGRAFIA</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UMOWA UBEZPIECZENIA UMOWA KREDYTU</dc:title>
  <dc:creator>Kancelaria 3</dc:creator>
  <cp:lastModifiedBy>Kancelaria 3</cp:lastModifiedBy>
  <cp:revision>157</cp:revision>
  <dcterms:created xsi:type="dcterms:W3CDTF">2019-10-16T13:46:39Z</dcterms:created>
  <dcterms:modified xsi:type="dcterms:W3CDTF">2020-07-14T14:57:10Z</dcterms:modified>
</cp:coreProperties>
</file>