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3" r:id="rId1"/>
  </p:sldMasterIdLst>
  <p:sldIdLst>
    <p:sldId id="256" r:id="rId2"/>
    <p:sldId id="293" r:id="rId3"/>
    <p:sldId id="266" r:id="rId4"/>
    <p:sldId id="262" r:id="rId5"/>
    <p:sldId id="278" r:id="rId6"/>
    <p:sldId id="263" r:id="rId7"/>
    <p:sldId id="294" r:id="rId8"/>
    <p:sldId id="296" r:id="rId9"/>
    <p:sldId id="271" r:id="rId10"/>
    <p:sldId id="272" r:id="rId11"/>
    <p:sldId id="276" r:id="rId12"/>
    <p:sldId id="273" r:id="rId13"/>
    <p:sldId id="298" r:id="rId14"/>
    <p:sldId id="299" r:id="rId15"/>
    <p:sldId id="303" r:id="rId16"/>
    <p:sldId id="274" r:id="rId17"/>
    <p:sldId id="275" r:id="rId18"/>
    <p:sldId id="277" r:id="rId19"/>
    <p:sldId id="279" r:id="rId20"/>
    <p:sldId id="281" r:id="rId21"/>
    <p:sldId id="282" r:id="rId22"/>
    <p:sldId id="283" r:id="rId23"/>
    <p:sldId id="305" r:id="rId24"/>
    <p:sldId id="284" r:id="rId25"/>
    <p:sldId id="280" r:id="rId26"/>
    <p:sldId id="290" r:id="rId27"/>
    <p:sldId id="291" r:id="rId28"/>
    <p:sldId id="292" r:id="rId29"/>
    <p:sldId id="297" r:id="rId30"/>
    <p:sldId id="307" r:id="rId3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652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8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0ADCE-F987-4DA7-AAE0-4637BAD7DEA9}" type="datetimeFigureOut">
              <a:rPr lang="pl-PL" smtClean="0"/>
              <a:t>2020-02-14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2C40-06E5-4216-9D3B-821519C689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46023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0ADCE-F987-4DA7-AAE0-4637BAD7DEA9}" type="datetimeFigureOut">
              <a:rPr lang="pl-PL" smtClean="0"/>
              <a:t>2020-02-14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2C40-06E5-4216-9D3B-821519C689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29645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0ADCE-F987-4DA7-AAE0-4637BAD7DEA9}" type="datetimeFigureOut">
              <a:rPr lang="pl-PL" smtClean="0"/>
              <a:t>2020-02-14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2C40-06E5-4216-9D3B-821519C689AC}" type="slidenum">
              <a:rPr lang="pl-PL" smtClean="0"/>
              <a:t>‹#›</a:t>
            </a:fld>
            <a:endParaRPr lang="pl-P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50827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0ADCE-F987-4DA7-AAE0-4637BAD7DEA9}" type="datetimeFigureOut">
              <a:rPr lang="pl-PL" smtClean="0"/>
              <a:t>2020-02-14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2C40-06E5-4216-9D3B-821519C689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65253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0ADCE-F987-4DA7-AAE0-4637BAD7DEA9}" type="datetimeFigureOut">
              <a:rPr lang="pl-PL" smtClean="0"/>
              <a:t>2020-02-14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2C40-06E5-4216-9D3B-821519C689AC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651725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0ADCE-F987-4DA7-AAE0-4637BAD7DEA9}" type="datetimeFigureOut">
              <a:rPr lang="pl-PL" smtClean="0"/>
              <a:t>2020-02-14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2C40-06E5-4216-9D3B-821519C689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006343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0ADCE-F987-4DA7-AAE0-4637BAD7DEA9}" type="datetimeFigureOut">
              <a:rPr lang="pl-PL" smtClean="0"/>
              <a:t>2020-02-14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2C40-06E5-4216-9D3B-821519C689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787630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0ADCE-F987-4DA7-AAE0-4637BAD7DEA9}" type="datetimeFigureOut">
              <a:rPr lang="pl-PL" smtClean="0"/>
              <a:t>2020-02-14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2C40-06E5-4216-9D3B-821519C689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18252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0ADCE-F987-4DA7-AAE0-4637BAD7DEA9}" type="datetimeFigureOut">
              <a:rPr lang="pl-PL" smtClean="0"/>
              <a:t>2020-02-14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2C40-06E5-4216-9D3B-821519C689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5451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0ADCE-F987-4DA7-AAE0-4637BAD7DEA9}" type="datetimeFigureOut">
              <a:rPr lang="pl-PL" smtClean="0"/>
              <a:t>2020-02-14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2C40-06E5-4216-9D3B-821519C689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31302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0ADCE-F987-4DA7-AAE0-4637BAD7DEA9}" type="datetimeFigureOut">
              <a:rPr lang="pl-PL" smtClean="0"/>
              <a:t>2020-02-14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2C40-06E5-4216-9D3B-821519C689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6465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0ADCE-F987-4DA7-AAE0-4637BAD7DEA9}" type="datetimeFigureOut">
              <a:rPr lang="pl-PL" smtClean="0"/>
              <a:t>2020-02-14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2C40-06E5-4216-9D3B-821519C689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40479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0ADCE-F987-4DA7-AAE0-4637BAD7DEA9}" type="datetimeFigureOut">
              <a:rPr lang="pl-PL" smtClean="0"/>
              <a:t>2020-02-14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2C40-06E5-4216-9D3B-821519C689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04787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0ADCE-F987-4DA7-AAE0-4637BAD7DEA9}" type="datetimeFigureOut">
              <a:rPr lang="pl-PL" smtClean="0"/>
              <a:t>2020-02-14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2C40-06E5-4216-9D3B-821519C689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05972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0ADCE-F987-4DA7-AAE0-4637BAD7DEA9}" type="datetimeFigureOut">
              <a:rPr lang="pl-PL" smtClean="0"/>
              <a:t>2020-02-14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2C40-06E5-4216-9D3B-821519C689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7247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0ADCE-F987-4DA7-AAE0-4637BAD7DEA9}" type="datetimeFigureOut">
              <a:rPr lang="pl-PL" smtClean="0"/>
              <a:t>2020-02-14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2C40-06E5-4216-9D3B-821519C689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3798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0ADCE-F987-4DA7-AAE0-4637BAD7DEA9}" type="datetimeFigureOut">
              <a:rPr lang="pl-PL" smtClean="0"/>
              <a:t>2020-02-14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A422C40-06E5-4216-9D3B-821519C689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023535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44" r:id="rId1"/>
    <p:sldLayoutId id="2147483945" r:id="rId2"/>
    <p:sldLayoutId id="2147483946" r:id="rId3"/>
    <p:sldLayoutId id="2147483947" r:id="rId4"/>
    <p:sldLayoutId id="2147483948" r:id="rId5"/>
    <p:sldLayoutId id="2147483949" r:id="rId6"/>
    <p:sldLayoutId id="2147483950" r:id="rId7"/>
    <p:sldLayoutId id="2147483951" r:id="rId8"/>
    <p:sldLayoutId id="2147483952" r:id="rId9"/>
    <p:sldLayoutId id="2147483953" r:id="rId10"/>
    <p:sldLayoutId id="2147483954" r:id="rId11"/>
    <p:sldLayoutId id="2147483955" r:id="rId12"/>
    <p:sldLayoutId id="2147483956" r:id="rId13"/>
    <p:sldLayoutId id="2147483957" r:id="rId14"/>
    <p:sldLayoutId id="2147483958" r:id="rId15"/>
    <p:sldLayoutId id="21474839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l-PL" dirty="0" smtClean="0"/>
              <a:t>ISTOTA PRZEDMIOTOWA INSTYTUCJI FINANSOWYCH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07067" y="4736633"/>
            <a:ext cx="7766936" cy="1368332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pl-PL" dirty="0"/>
              <a:t>Materiał przygotowany w ramach edukacji prawnej, zmierzającej do zwiększenia świadomości prawnej społeczeństwa przez:</a:t>
            </a:r>
          </a:p>
          <a:p>
            <a:pPr algn="ctr"/>
            <a:r>
              <a:rPr lang="pl-PL" dirty="0"/>
              <a:t>Kancelarię Radcy Prawnego</a:t>
            </a:r>
          </a:p>
          <a:p>
            <a:pPr algn="ctr"/>
            <a:r>
              <a:rPr lang="pl-PL" dirty="0"/>
              <a:t>dr Małgorzaty Maliszewskiej</a:t>
            </a:r>
          </a:p>
          <a:p>
            <a:pPr algn="ctr"/>
            <a:r>
              <a:rPr lang="pl-PL" dirty="0"/>
              <a:t>ul. Szczęśliwicka27a lok. 3, 02-323 Warszawa</a:t>
            </a:r>
          </a:p>
          <a:p>
            <a:pPr algn="ctr"/>
            <a:r>
              <a:rPr lang="pl-PL" dirty="0"/>
              <a:t>tel.(22) 822 30 30, prawnik@drmaliszewskakancelaria.com</a:t>
            </a:r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273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FIRMY LEASINGOWE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Działalność firm leasingowych polega na przekazywaniu przez leasingodawcę na czas określony aktywów trwałych będących przedmiotem umowy leasingowej leasingobiorcy.</a:t>
            </a:r>
            <a:endParaRPr lang="pl-PL" dirty="0"/>
          </a:p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61648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FIRMY FACTORINGOWE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pl-PL" dirty="0"/>
              <a:t>Firmy </a:t>
            </a:r>
            <a:r>
              <a:rPr lang="pl-PL" dirty="0" smtClean="0"/>
              <a:t>factoringowe zaliczane </a:t>
            </a:r>
            <a:r>
              <a:rPr lang="pl-PL" dirty="0"/>
              <a:t>są do </a:t>
            </a:r>
            <a:r>
              <a:rPr lang="pl-PL" dirty="0" err="1"/>
              <a:t>parabankowych</a:t>
            </a:r>
            <a:r>
              <a:rPr lang="pl-PL" dirty="0"/>
              <a:t> instytucji finansowych</a:t>
            </a:r>
            <a:r>
              <a:rPr lang="pl-PL" dirty="0" smtClean="0"/>
              <a:t>, nastawionych na </a:t>
            </a:r>
            <a:r>
              <a:rPr lang="pl-PL" dirty="0"/>
              <a:t>zysk.</a:t>
            </a:r>
          </a:p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Działalność firm factoringowych polega na wykupie wierzytelności przedsiębiorstw, należnych im od odbiorców z tytułu dostaw towarów lub usług.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Do podstawowych czynności factoringu należą: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 smtClean="0"/>
              <a:t>przelew wierzytelności i przejmowanie przez faktora ryzyka finansowego wypłacalności dłużnika faktoringowego;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 smtClean="0"/>
              <a:t>udzielanie kredytów;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 smtClean="0"/>
              <a:t>wypłacanie zaliczek na poczet przyszłych należności;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 smtClean="0"/>
              <a:t>prowadzenie księgowości stron umów;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 smtClean="0"/>
              <a:t>badanie sytuacji finansowej stron umów;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 smtClean="0"/>
              <a:t>działalność konsultingowa;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 smtClean="0"/>
              <a:t>doradztwo prawne i ekonomiczne;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 smtClean="0"/>
              <a:t>działalność marketingowa.</a:t>
            </a:r>
          </a:p>
        </p:txBody>
      </p:sp>
    </p:spTree>
    <p:extLst>
      <p:ext uri="{BB962C8B-B14F-4D97-AF65-F5344CB8AC3E}">
        <p14:creationId xmlns:p14="http://schemas.microsoft.com/office/powerpoint/2010/main" val="2196878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TOWARZYSTWA UBEZPIECZENIOWE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l-PL" dirty="0" smtClean="0"/>
              <a:t>Działalność towarzystw ubezpieczeniowych reguluje ustawa z dnia 11 września 2015 r. o działalności ubezpieczeniowej i reasekuracyjnej.</a:t>
            </a:r>
          </a:p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Zgodnie z art. 4 ust. 1 ustawy przez </a:t>
            </a:r>
            <a:r>
              <a:rPr lang="pl-PL" dirty="0"/>
              <a:t>działalność ubezpieczeniową rozumie się wykonywanie czynności ubezpieczeniowych związanych z oferowaniem i udzielaniem ochrony na wypadek ryzyka wystąpienia skutków zdarzeń losowych</a:t>
            </a:r>
            <a:r>
              <a:rPr lang="pl-PL" dirty="0" smtClean="0"/>
              <a:t>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Zgodnie z art. 4 ust. 2 ustawy przez działalność </a:t>
            </a:r>
            <a:r>
              <a:rPr lang="pl-PL" dirty="0"/>
              <a:t>reasekuracyjną rozumie się wykonywanie czynności związanych z przyjmowaniem ryzyka cedowanego przez zakład ubezpieczeń lub przez zakład reasekuracji oraz dalsze cedowanie przyjętego </a:t>
            </a:r>
            <a:r>
              <a:rPr lang="pl-PL" dirty="0" smtClean="0"/>
              <a:t>ryzyka.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Należy wskazać, że zakład </a:t>
            </a:r>
            <a:r>
              <a:rPr lang="pl-PL" dirty="0"/>
              <a:t>ubezpieczeń nie może wykonywać innej działalności poza działalnością ubezpieczeniową i bezpośrednio z nią związaną, </a:t>
            </a:r>
            <a:r>
              <a:rPr lang="pl-PL" dirty="0" smtClean="0"/>
              <a:t>natomiast zakład </a:t>
            </a:r>
            <a:r>
              <a:rPr lang="pl-PL" dirty="0"/>
              <a:t>reasekuracji nie może wykonywać innej działalności poza działalnością reasekuracyjną i czynnościami bezpośrednio z nią związanymi.</a:t>
            </a:r>
          </a:p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03969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69096" y="288324"/>
            <a:ext cx="8596668" cy="1320800"/>
          </a:xfrm>
        </p:spPr>
        <p:txBody>
          <a:bodyPr/>
          <a:lstStyle/>
          <a:p>
            <a:pPr algn="ctr"/>
            <a:r>
              <a:rPr lang="pl-PL" dirty="0"/>
              <a:t>TOWARZYSTWA UBEZPIECZENIOWE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9557" y="1609124"/>
            <a:ext cx="8863941" cy="4769708"/>
          </a:xfrm>
        </p:spPr>
        <p:txBody>
          <a:bodyPr>
            <a:normAutofit fontScale="40000" lnSpcReduction="20000"/>
          </a:bodyPr>
          <a:lstStyle/>
          <a:p>
            <a:pPr marL="0" indent="0" algn="just">
              <a:buNone/>
            </a:pPr>
            <a:r>
              <a:rPr lang="pl-PL" dirty="0" smtClean="0"/>
              <a:t>Zgodnie z art. 4 ust. 7 ustawy czynnościami ubezpieczeniowymi są: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/>
              <a:t>zawieranie umów ubezpieczenia, umów gwarancji ubezpieczeniowych lub zlecanie ich zawierania uprawnionym pośrednikom ubezpieczeniowym w rozumieniu ustawy o dystrybucji ubezpieczeń, a także wykonywanie tych umów;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 smtClean="0"/>
              <a:t>zawieranie </a:t>
            </a:r>
            <a:r>
              <a:rPr lang="pl-PL" dirty="0"/>
              <a:t>umów reasekuracji lub zlecanie ich zawierania brokerom reasekuracyjnym w rozumieniu ustawy o dystrybucji ubezpieczeń, a także wykonywanie tych umów, w zakresie cedowania ryzyka z umów ubezpieczenia lub umów gwarancji ubezpieczeniowych (reasekuracja bierna);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 smtClean="0"/>
              <a:t>składanie </a:t>
            </a:r>
            <a:r>
              <a:rPr lang="pl-PL" dirty="0"/>
              <a:t>oświadczeń woli w sprawach roszczeń o odszkodowania lub inne świadczenia należne z tytułu umów, o których mowa w pkt 1 i 2;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 smtClean="0"/>
              <a:t>ustalanie </a:t>
            </a:r>
            <a:r>
              <a:rPr lang="pl-PL" dirty="0"/>
              <a:t>składek i prowizji należnych z tytułu umów, o których mowa w pkt 1 i 2;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 smtClean="0"/>
              <a:t>ustanawianie</a:t>
            </a:r>
            <a:r>
              <a:rPr lang="pl-PL" dirty="0"/>
              <a:t>, w drodze czynności cywilnoprawnych, zabezpieczeń rzeczowych lub osobistych, jeżeli są one bezpośrednio związane z zawieraniem umów, o których mowa w pkt 1 i 2</a:t>
            </a:r>
            <a:r>
              <a:rPr lang="pl-PL" dirty="0" smtClean="0"/>
              <a:t>.</a:t>
            </a:r>
          </a:p>
          <a:p>
            <a:pPr marL="457200" indent="-457200" algn="just">
              <a:buFont typeface="+mj-lt"/>
              <a:buAutoNum type="arabicParenR"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Zgodnie z art. 4 ust. 8 ustawy czynnościami ubezpieczeniowymi są również: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/>
              <a:t>ocena ryzyka w ubezpieczeniach osobowych i ubezpieczeniach majątkowych oraz w umowach gwarancji ubezpieczeniowych;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/>
              <a:t>wypłacanie odszkodowań i innych świadczeń należnych z tytułu umów, o których mowa w ust. 7 pkt 1 i 2;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/>
              <a:t>przejmowanie i zbywanie przedmiotów lub praw nabytych przez zakład ubezpieczeń w związku z wykonywaniem umowy ubezpieczenia lub umowy gwarancji ubezpieczeniowej;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/>
              <a:t>prowadzenie kontroli przestrzegania przez ubezpieczających lub ubezpieczonych, zastrzeżonych w umowie lub w ogólnych warunkach ubezpieczeń, obowiązków i zasad bezpieczeństwa odnoszących się do przedmiotów objętych ochroną ubezpieczeniową;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/>
              <a:t>prowadzenie postępowań regresowych oraz postępowań windykacyjnych związanych z wykonywaniem umów ubezpieczenia i umów gwarancji ubezpieczeniowych oraz umów reasekuracji w zakresie cedowania ryzyka z umów ubezpieczenia i umów gwarancji ubezpieczeniowych;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/>
              <a:t>lokowanie środków zakładu ubezpieczeń;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/>
              <a:t>wykonywanie innych czynności przewidzianych dla zakładu ubezpieczeń w odrębnych ustawach</a:t>
            </a:r>
            <a:r>
              <a:rPr lang="pl-PL" dirty="0" smtClean="0"/>
              <a:t>.</a:t>
            </a:r>
          </a:p>
          <a:p>
            <a:pPr marL="457200" indent="-457200" algn="just">
              <a:buFont typeface="+mj-lt"/>
              <a:buAutoNum type="arabicParenR"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Zgodnie z art. 4 ust. 9 ustawy czynnościami ubezpieczeniowymi są także następujące czynności, jeżeli są wykonywane przez zakład ubezpieczeń: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/>
              <a:t>ustalanie przyczyn i okoliczności zdarzeń losowych;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/>
              <a:t>ustalanie wysokości szkód oraz rozmiaru odszkodowań oraz innych świadczeń należnych uprawnionym z umów ubezpieczenia lub umów gwarancji ubezpieczeniowych;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/>
              <a:t>ustalanie wartości przedmiotu ubezpieczenia;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/>
              <a:t>zapobieganie powstawaniu albo zmniejszenie skutków zdarzeń losowych oraz finansowanie tych działań z funduszu prewencyjnego.</a:t>
            </a:r>
          </a:p>
          <a:p>
            <a:pPr marL="0" indent="0" algn="just">
              <a:buNone/>
            </a:pPr>
            <a:endParaRPr lang="pl-PL" dirty="0"/>
          </a:p>
          <a:p>
            <a:pPr marL="457200" indent="-457200" algn="just">
              <a:buFont typeface="+mj-lt"/>
              <a:buAutoNum type="arabicParenR"/>
            </a:pPr>
            <a:endParaRPr lang="pl-PL" dirty="0"/>
          </a:p>
          <a:p>
            <a:pPr marL="0" indent="0" algn="just">
              <a:buNone/>
            </a:pPr>
            <a:endParaRPr lang="pl-PL" dirty="0"/>
          </a:p>
          <a:p>
            <a:pPr marL="457200" indent="-457200" algn="just">
              <a:buFont typeface="+mj-lt"/>
              <a:buAutoNum type="arabicParenR"/>
            </a:pPr>
            <a:endParaRPr lang="pl-PL" dirty="0"/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469584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TOWARZYSTWA UBEZPIECZENIOWE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l-PL" dirty="0" smtClean="0"/>
              <a:t>Czynnościami reasekuracyjnymi są w szczególności: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/>
              <a:t>zawieranie i wykonywanie umów reasekuracji czynnej i umów retrocesji lub zlecanie zawierania umów retrocesji brokerom reasekuracyjnym w rozumieniu ustawy z dnia 15 grudnia 2017 r. o dystrybucji </a:t>
            </a:r>
            <a:r>
              <a:rPr lang="pl-PL" dirty="0" smtClean="0"/>
              <a:t>ubezpieczeń, a </a:t>
            </a:r>
            <a:r>
              <a:rPr lang="pl-PL" dirty="0"/>
              <a:t>także wykonywanie tych umów;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 smtClean="0"/>
              <a:t>składanie </a:t>
            </a:r>
            <a:r>
              <a:rPr lang="pl-PL" dirty="0"/>
              <a:t>oświadczeń woli w sprawach roszczeń o odszkodowania lub inne świadczenia należne z tytułu umów, o których mowa w pkt 1;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 smtClean="0"/>
              <a:t>ustalanie </a:t>
            </a:r>
            <a:r>
              <a:rPr lang="pl-PL" dirty="0"/>
              <a:t>składek i prowizji należnych z tytułu umów, o których mowa w pkt 1;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 smtClean="0"/>
              <a:t>prowadzenie </a:t>
            </a:r>
            <a:r>
              <a:rPr lang="pl-PL" dirty="0"/>
              <a:t>kontroli przestrzegania przez cedentów warunków umów, o których mowa w pkt 1</a:t>
            </a:r>
            <a:r>
              <a:rPr lang="pl-PL" dirty="0" smtClean="0"/>
              <a:t>.</a:t>
            </a:r>
          </a:p>
          <a:p>
            <a:pPr marL="457200" indent="-457200" algn="just">
              <a:buFont typeface="+mj-lt"/>
              <a:buAutoNum type="arabicParenR"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Zgodnie z art. 4 ust. 5 czynnościami bezpośrednio związanymi z działalnością reasekuracyjną są w szczególności: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/>
              <a:t>czynności wykonywane w zakresie doradztwa statystycznego, doradztwa aktuarialnego, analizy ryzyka, badań na rzecz klientów, lokowania środków zakładu reasekuracji;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/>
              <a:t>czynności zapobiegania powstawaniu lub zmniejszenia skutków wypadków ubezpieczeniowych lub finansowanie tych działań z funduszu prewencyjnego.</a:t>
            </a:r>
          </a:p>
          <a:p>
            <a:pPr marL="457200" indent="-457200" algn="just">
              <a:buFont typeface="+mj-lt"/>
              <a:buAutoNum type="arabicParenR"/>
            </a:pPr>
            <a:endParaRPr lang="pl-PL" dirty="0"/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310314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TOWARZYSTWA UBEZPIECZENIOWE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2061156"/>
            <a:ext cx="8946541" cy="4240306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pl-PL" dirty="0" smtClean="0"/>
              <a:t>Zgodnie z art. 4 ust. 11 ustawy zakład </a:t>
            </a:r>
            <a:r>
              <a:rPr lang="pl-PL" dirty="0"/>
              <a:t>ubezpieczeń może bezpośrednio lub przez pośredników ubezpieczeniowych</a:t>
            </a:r>
            <a:r>
              <a:rPr lang="pl-PL" dirty="0" smtClean="0"/>
              <a:t>: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 smtClean="0"/>
              <a:t>pośredniczyć </a:t>
            </a:r>
            <a:r>
              <a:rPr lang="pl-PL" dirty="0"/>
              <a:t>w imieniu lub na rzecz podmiotów wykonujących czynności bankowe określone w art. 5 ust. 1 i 2 ustawy z dnia 29 sierpnia 1997 r</a:t>
            </a:r>
            <a:r>
              <a:rPr lang="pl-PL" dirty="0" smtClean="0"/>
              <a:t>. </a:t>
            </a:r>
            <a:r>
              <a:rPr lang="pl-PL" dirty="0"/>
              <a:t>Prawo bankowe przy zawieraniu umów w ramach wykonywania tych czynności, na zasadach określonych w tej ustawie;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 smtClean="0"/>
              <a:t>pośredniczyć </a:t>
            </a:r>
            <a:r>
              <a:rPr lang="pl-PL" dirty="0"/>
              <a:t>w zbywaniu i odkupywaniu jednostek uczestnictwa funduszy inwestycyjnych lub tytułów uczestnictwa funduszy zagranicznych oraz funduszy inwestycyjnych otwartych z siedzibą w państwach należących do Europejskiego Obszaru Gospodarczego (EEA), na zasadach określonych w ustawie z dnia 27 maja 2004 r. o funduszach inwestycyjnych i zarządzaniu alternatywnymi funduszami </a:t>
            </a:r>
            <a:r>
              <a:rPr lang="pl-PL" dirty="0" smtClean="0"/>
              <a:t>inwestycyjnymi;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 smtClean="0"/>
              <a:t>wykonywać </a:t>
            </a:r>
            <a:r>
              <a:rPr lang="pl-PL" dirty="0"/>
              <a:t>działalność akwizycyjną na rzecz dobrowolnych funduszy emerytalnych, o których mowa w ustawie z dnia 28 sierpnia 1997 r. o organizacji i funkcjonowaniu funduszy </a:t>
            </a:r>
            <a:r>
              <a:rPr lang="pl-PL" dirty="0" smtClean="0"/>
              <a:t>emerytalnych;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 smtClean="0"/>
              <a:t>pośredniczyć </a:t>
            </a:r>
            <a:r>
              <a:rPr lang="pl-PL" dirty="0"/>
              <a:t>w imieniu lub na rzecz instytucji finansowych, o których mowa w ustawie z dnia 4 października 2018 r. o pracowniczych planach </a:t>
            </a:r>
            <a:r>
              <a:rPr lang="pl-PL" dirty="0" smtClean="0"/>
              <a:t>kapitałowych, innych </a:t>
            </a:r>
            <a:r>
              <a:rPr lang="pl-PL" dirty="0"/>
              <a:t>niż zakład ubezpieczeń, przy zawieraniu umów o zarządzanie pracowniczymi planami </a:t>
            </a:r>
            <a:r>
              <a:rPr lang="pl-PL" dirty="0" smtClean="0"/>
              <a:t>kapitałowymi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15072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5" y="304800"/>
            <a:ext cx="8596668" cy="1320800"/>
          </a:xfrm>
        </p:spPr>
        <p:txBody>
          <a:bodyPr/>
          <a:lstStyle/>
          <a:p>
            <a:pPr algn="ctr"/>
            <a:r>
              <a:rPr lang="pl-PL" dirty="0" smtClean="0"/>
              <a:t>BIURA I DOMY MAKLERSKIE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5" y="1524001"/>
            <a:ext cx="8596668" cy="5206312"/>
          </a:xfrm>
        </p:spPr>
        <p:txBody>
          <a:bodyPr>
            <a:normAutofit fontScale="40000" lnSpcReduction="20000"/>
          </a:bodyPr>
          <a:lstStyle/>
          <a:p>
            <a:pPr marL="0" indent="0" algn="just">
              <a:buNone/>
            </a:pPr>
            <a:r>
              <a:rPr lang="pl-PL" dirty="0" smtClean="0"/>
              <a:t>Działalność maklerską reguluje ustawa z dnia 29 lipca 2015 r. o obrocie instrumentami finansowymi.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Zgodnie z art. 69 ust. 2 ustawy działalność maklerska obejmuje wykonywanie czynności polegających na:</a:t>
            </a:r>
            <a:endParaRPr lang="pl-PL" dirty="0"/>
          </a:p>
          <a:p>
            <a:pPr marL="457200" indent="-457200" algn="just">
              <a:buFont typeface="+mj-lt"/>
              <a:buAutoNum type="arabicParenR"/>
            </a:pPr>
            <a:r>
              <a:rPr lang="pl-PL" dirty="0"/>
              <a:t>przyjmowaniu i przekazywaniu zleceń nabycia lub zbycia instrumentów finansowych;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 smtClean="0"/>
              <a:t>wykonywaniu </a:t>
            </a:r>
            <a:r>
              <a:rPr lang="pl-PL" dirty="0"/>
              <a:t>zleceń, o których mowa w pkt 1, na rachunek dającego zlecenie;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 smtClean="0"/>
              <a:t>nabywaniu </a:t>
            </a:r>
            <a:r>
              <a:rPr lang="pl-PL" dirty="0"/>
              <a:t>lub zbywaniu na własny rachunek instrumentów finansowych;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 smtClean="0"/>
              <a:t>zarządzaniu </a:t>
            </a:r>
            <a:r>
              <a:rPr lang="pl-PL" dirty="0"/>
              <a:t>portfelami, w skład których wchodzi jeden lub większa liczba instrumentów finansowych;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 smtClean="0"/>
              <a:t>doradztwie </a:t>
            </a:r>
            <a:r>
              <a:rPr lang="pl-PL" dirty="0"/>
              <a:t>inwestycyjnym;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 smtClean="0"/>
              <a:t>oferowaniu </a:t>
            </a:r>
            <a:r>
              <a:rPr lang="pl-PL" dirty="0"/>
              <a:t>instrumentów finansowych;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 smtClean="0"/>
              <a:t>świadczeniu </a:t>
            </a:r>
            <a:r>
              <a:rPr lang="pl-PL" dirty="0"/>
              <a:t>usług w wykonaniu zawartych umów o subemisje inwestycyjne i usługowe lub zawieraniu i wykonywaniu innych umów o podobnym charakterze, jeżeli ich przedmiotem są instrumenty finansowe;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 smtClean="0"/>
              <a:t>prowadzeniu </a:t>
            </a:r>
            <a:r>
              <a:rPr lang="pl-PL" dirty="0"/>
              <a:t>ASO;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 smtClean="0"/>
              <a:t>prowadzeniu </a:t>
            </a:r>
            <a:r>
              <a:rPr lang="pl-PL" dirty="0" smtClean="0"/>
              <a:t>OTF.</a:t>
            </a:r>
          </a:p>
          <a:p>
            <a:pPr marL="457200" indent="-457200" algn="just">
              <a:buFont typeface="+mj-lt"/>
              <a:buAutoNum type="arabicParenR"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Zgodnie z art. 69 ust. 4 ustawy działalnością maklerską jest również wykonywanie przez firmę inwestycyjną czynności polegających na: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/>
              <a:t>przechowywaniu lub rejestrowaniu instrumentów finansowych, w tym prowadzeniu rachunków papierów wartościowych, rachunków derywatów i rachunków zbiorczych, oraz prowadzeniu rachunków pieniężnych;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/>
              <a:t>udzielaniu pożyczek pieniężnych w celu dokonania transakcji, której przedmiotem jest jeden lub większa liczba instrumentów finansowych, jeżeli transakcja ma być dokonana za pośrednictwem firmy inwestycyjnej udzielającej pożyczki;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/>
              <a:t>doradztwie dla przedsiębiorstw w zakresie struktury kapitałowej, strategii przedsiębiorstwa lub innych zagadnień związanych z taką strukturą lub strategią;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/>
              <a:t>doradztwie i innych usługach w zakresie łączenia, podziału oraz przejmowania przedsiębiorstw;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/>
              <a:t>wymianie walutowej, w przypadku gdy jest to związane z działalnością maklerską w zakresie wskazanym w ust. 2;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/>
              <a:t>sporządzaniu analiz inwestycyjnych, analiz finansowych oraz innych rekomendacji o charakterze ogólnym dotyczących transakcji w zakresie instrumentów finansowych;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/>
              <a:t>świadczeniu usług dodatkowych związanych z subemisją usługową lub inwestycyjną;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/>
              <a:t>wykonywaniu czynności określonych w pkt 1-7 oraz w ust. 2, których przedmiotem są instrumenty bazowe instrumentów pochodnych, wskazanych w art. 2 ust. 1 pkt 2 lit. d-f oraz i, jeżeli czynności te pozostają w związku z działalnością maklerską</a:t>
            </a:r>
            <a:r>
              <a:rPr lang="pl-PL" dirty="0" smtClean="0"/>
              <a:t>.</a:t>
            </a:r>
            <a:endParaRPr lang="pl-PL" dirty="0"/>
          </a:p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1001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FUNDUSZE INWESTYCYJNE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 smtClean="0"/>
              <a:t>Działalność funduszy inwestycyjnych reguluje ustawa </a:t>
            </a:r>
            <a:r>
              <a:rPr lang="pl-PL" dirty="0"/>
              <a:t>z dnia 27 maja 2004 r. o funduszach inwestycyjnych i zarządzaniu alternatywnymi funduszami inwestycyjnymi</a:t>
            </a:r>
            <a:r>
              <a:rPr lang="pl-PL" dirty="0" smtClean="0"/>
              <a:t>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Zgodnie z art. 3 ust. 1 wyłącznym przedmiotem działalności funduszy inwestycyjnych jest lokowanie środków pieniężnych zebranych w drodze publicznego, a w określonych przypadkach także niepublicznego, proponowania nabycia jednostek uczestnictwa albo certyfikatów inwestycyjnych, w określone papiery wartościowe, instrumenty rynku pieniężnego i inne prawa majątkowe.</a:t>
            </a:r>
          </a:p>
        </p:txBody>
      </p:sp>
    </p:spTree>
    <p:extLst>
      <p:ext uri="{BB962C8B-B14F-4D97-AF65-F5344CB8AC3E}">
        <p14:creationId xmlns:p14="http://schemas.microsoft.com/office/powerpoint/2010/main" val="747600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FUNDUSZE EMERYTALNE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930400"/>
            <a:ext cx="8946541" cy="419548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 smtClean="0"/>
              <a:t>Działalność funduszy emerytalnych reguluje ustawa </a:t>
            </a:r>
            <a:r>
              <a:rPr lang="pl-PL" dirty="0"/>
              <a:t>z dnia 28 sierpnia 1997 r. o organizacji i funkcjonowaniu funduszy emerytalnych.</a:t>
            </a:r>
          </a:p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Zgodnie z art. 2 ust. 2 ustawy przedmiotem </a:t>
            </a:r>
            <a:r>
              <a:rPr lang="pl-PL" dirty="0"/>
              <a:t>działalności funduszu jest gromadzenie środków pieniężnych i ich lokowanie z przeznaczeniem na wypłatę członkom funduszu emerytury po osiągnięciu przez nich wieku emerytalnego oraz emerytury częściowej, o których mowa w ustawie z dnia 17 grudnia 1998 r. o emeryturach i rentach z Funduszu Ubezpieczeń Społecznych </a:t>
            </a:r>
            <a:r>
              <a:rPr lang="pl-PL" dirty="0" smtClean="0"/>
              <a:t>lub </a:t>
            </a:r>
            <a:r>
              <a:rPr lang="pl-PL" dirty="0"/>
              <a:t>okresowej emerytury kapitałowej, o której mowa w ustawie z dnia 21 listopada 2008 r. o emeryturach </a:t>
            </a:r>
            <a:r>
              <a:rPr lang="pl-PL" dirty="0" smtClean="0"/>
              <a:t>kapitałowych.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37656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INSTYTUCJE WSPOMAGAJĄCE DZIAŁALNOŚĆ PRZEDSIĘBIORSTW FINANSOWYCH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71796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PRZEDMIOT DZIAŁALNOŚCI INSTYTUCJI FINANSOWYCH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dirty="0"/>
              <a:t>Ustawa z dnia 29 sierpnia 1997 r. Prawo bankowe nie zawiera odrębnej definicji „instytucji finansowej” i w tym zakresie odsyła do Rozporządzenia Parlamentu Europejskiego i Rady (UE) nr 575/2013 z dnia 26 czerwca 2013 r. w sprawie wymogów ostrożnościowych dla instytucji kredytowych i firm inwestycyjnych (art. 4 ust. 1 pkt 7).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Biorąc pod uwagę definicję instytucji finansowej zawartą w </a:t>
            </a:r>
            <a:r>
              <a:rPr lang="pl-PL" dirty="0"/>
              <a:t>art. 4 pkt 26 Rozporządzenia Parlamentu Europejskiego i Rady (UE) nr 575/2013 z dnia 26 czerwca 2013 r. w sprawie wymogów ostrożnościowych dla instytucji kredytowych i firm inwestycyjnych</a:t>
            </a:r>
            <a:r>
              <a:rPr lang="pl-PL" dirty="0" smtClean="0"/>
              <a:t>, można stwierdzić, iż instytucja finansowa została zdefiniowana poprzez zakreślenie obszaru działalności, tj. wskazanie rodzajów działalności, a także usług finansowych, które mogą być świadczone przez instytucję finansową.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980346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KRAJOWA IZBA ROZLICZENIOWA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dirty="0" smtClean="0"/>
              <a:t>Krajowa Izba Rozliczeniowa działa na podstawie art. 67 ustawy z dnia 29 sierpnia 1997 r. Prawo bankowe. 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Działalność Krajowej Izby Rozliczeniowej obejmuje: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 smtClean="0"/>
              <a:t>zapewnianie </a:t>
            </a:r>
            <a:r>
              <a:rPr lang="pl-PL" dirty="0"/>
              <a:t>kompletnych i niezawodnych rozliczeń międzybankowych w złotych i euro;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 smtClean="0"/>
              <a:t>dostarczanie </a:t>
            </a:r>
            <a:r>
              <a:rPr lang="pl-PL" dirty="0"/>
              <a:t>usług wspierających płatności bezgotówkowe, m.in. kartowe, mobilne, internetowe oraz wygodne płatności faktur;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 smtClean="0"/>
              <a:t>dostarczanie </a:t>
            </a:r>
            <a:r>
              <a:rPr lang="pl-PL" dirty="0"/>
              <a:t>usług wspólnych oraz badań i rozwoju (R&amp;D) dla sektora bankowego;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 smtClean="0"/>
              <a:t>dostarczanie </a:t>
            </a:r>
            <a:r>
              <a:rPr lang="pl-PL" dirty="0"/>
              <a:t>usług wspierających uczestnictwo sektora bankowego w programach dla administracji publicznej.</a:t>
            </a:r>
          </a:p>
          <a:p>
            <a:pPr marL="0" indent="0" algn="just">
              <a:buNone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6644396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KRAJOWY DEPOZYT PAPIERÓW WARTOŚCIOWYCH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2473627"/>
            <a:ext cx="8596668" cy="3880773"/>
          </a:xfrm>
        </p:spPr>
        <p:txBody>
          <a:bodyPr/>
          <a:lstStyle/>
          <a:p>
            <a:pPr marL="0" indent="0" algn="just">
              <a:buNone/>
            </a:pPr>
            <a:r>
              <a:rPr lang="pl-PL" dirty="0" smtClean="0"/>
              <a:t>Krajowy Depozyt Papierów Wartościowych działa na podstawie ustawy z dnia 29 lipca 2005 r. o obrocie instrumentami finansowymi.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Do zadań Krajowego Depozytu Papierów Wartościowych należy m. in.: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/>
              <a:t>p</a:t>
            </a:r>
            <a:r>
              <a:rPr lang="pl-PL" dirty="0" smtClean="0"/>
              <a:t>rowadzenie i nadzorowanie systemu depozytowo-rozliczeniowego w zakresie obrotu instrumentami finansowymi,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 smtClean="0"/>
              <a:t>rejestracja papierów wartościowych,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 smtClean="0"/>
              <a:t>rozrachunek transakcji na rynku regulowanym i poza rynkiem regulowanym.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342145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BANKOWY FUNDUSZ GWARANCYJNY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pl-PL" dirty="0" smtClean="0"/>
              <a:t>Bankowy Fundusz Gwarancyjny działa na podstawie ustawy z dnia 10 czerwca 2016 r. o Bankowym Funduszu Gwarancyjnym, systemie gwarantowania depozytów oraz przymusowej restrukturyzacji.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Celem Bankowego Funduszu Gwarancyjnego jest podejmowanie działań na rzecz stabilności krajowego systemu finansowego, w szczególności przez zapewnienie funkcjonowania obowiązkowego systemu gwarantowania depozytów oraz prowadzenie przymusowej restrukturyzacji.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Zgodnie z art. 5 ust. 1 ustawy do zadań Bankowego Funduszu Gwarancyjnego należy: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/>
              <a:t>wykonywanie obowiązków wynikających z gwarantowania depozytów, w szczególności dokonywanie wypłaty środków gwarantowanych deponentom;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 smtClean="0"/>
              <a:t>kontrola </a:t>
            </a:r>
            <a:r>
              <a:rPr lang="pl-PL" dirty="0"/>
              <a:t>danych zawartych w systemach wyliczania podmiotów objętych systemem gwarantowania;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 smtClean="0"/>
              <a:t>restrukturyzacja </a:t>
            </a:r>
            <a:r>
              <a:rPr lang="pl-PL" dirty="0"/>
              <a:t>podmiotów, o których mowa w art. 64 pkt 2, przez umorzenie lub konwersję instrumentów kapitałowych;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 smtClean="0"/>
              <a:t>prowadzenie </a:t>
            </a:r>
            <a:r>
              <a:rPr lang="pl-PL" dirty="0"/>
              <a:t>przymusowej restrukturyzacji;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 smtClean="0"/>
              <a:t>przygotowywanie</a:t>
            </a:r>
            <a:r>
              <a:rPr lang="pl-PL" dirty="0"/>
              <a:t>, aktualizacja i ocena wykonalności planów przymusowej restrukturyzacji i grupowych planów przymusowej restrukturyzacji;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 smtClean="0"/>
              <a:t>gromadzenie </a:t>
            </a:r>
            <a:r>
              <a:rPr lang="pl-PL" dirty="0"/>
              <a:t>i analizowanie informacji o podmiotach objętych systemem gwarantowania oraz o bankach hipotecznych, w szczególności w celu opracowywania analiz i prognoz dotyczących sektora bankowego i sektora kas oraz poszczególnych banków i kas;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 smtClean="0"/>
              <a:t>prowadzenie </a:t>
            </a:r>
            <a:r>
              <a:rPr lang="pl-PL" dirty="0"/>
              <a:t>innych działań na rzecz stabilności krajowego systemu finansowego.</a:t>
            </a:r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338279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BANKOWY FUNDUSZ GWARANCYJNY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pl-PL" dirty="0" smtClean="0"/>
              <a:t>Zgodnie z art. 5 ust. 2 ustawy do </a:t>
            </a:r>
            <a:r>
              <a:rPr lang="pl-PL" dirty="0"/>
              <a:t>zadań Funduszu w zakresie restrukturyzacji kas, w których powstało niebezpieczeństwo niewypłacalności, </a:t>
            </a:r>
            <a:r>
              <a:rPr lang="pl-PL" dirty="0" smtClean="0"/>
              <a:t>należy: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 smtClean="0"/>
              <a:t>udzielanie </a:t>
            </a:r>
            <a:r>
              <a:rPr lang="pl-PL" dirty="0"/>
              <a:t>zwrotnej pomocy finansowej;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 smtClean="0"/>
              <a:t>nabywanie </a:t>
            </a:r>
            <a:r>
              <a:rPr lang="pl-PL" dirty="0"/>
              <a:t>wierzytelności </a:t>
            </a:r>
            <a:r>
              <a:rPr lang="pl-PL" dirty="0" smtClean="0"/>
              <a:t>kas;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 smtClean="0"/>
              <a:t>udzielanie </a:t>
            </a:r>
            <a:r>
              <a:rPr lang="pl-PL" dirty="0"/>
              <a:t>wsparcia finansowego na rzecz działalności kasy w przypadku jej przejęcia, przejęcia jej wybranych praw majątkowych lub wybranych zobowiązań lub w przypadku nabycia przedsiębiorstwa tej kasy w likwidacji, jego zorganizowanej części lub wybranych praw majątkowych podmiotowi przejmującemu lub nabywcy;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 smtClean="0"/>
              <a:t>kontrola </a:t>
            </a:r>
            <a:r>
              <a:rPr lang="pl-PL" dirty="0"/>
              <a:t>prawidłowości wykorzystania pomocy i wsparcia, o których mowa w pkt 1 i 3, oraz monitorowanie sytuacji ekonomiczno-finansowej i systemu </a:t>
            </a:r>
            <a:r>
              <a:rPr lang="pl-PL" dirty="0" smtClean="0"/>
              <a:t>zarządzania: kasy </a:t>
            </a:r>
            <a:r>
              <a:rPr lang="pl-PL" dirty="0"/>
              <a:t>korzystającej z </a:t>
            </a:r>
            <a:r>
              <a:rPr lang="pl-PL" dirty="0" smtClean="0"/>
              <a:t>pomocy, podmiotu </a:t>
            </a:r>
            <a:r>
              <a:rPr lang="pl-PL" dirty="0"/>
              <a:t>przejmującego kasę, wybrane prawa majątkowe lub wybrane zobowiązania </a:t>
            </a:r>
            <a:r>
              <a:rPr lang="pl-PL" dirty="0" smtClean="0"/>
              <a:t>kasy oraz nabywcy </a:t>
            </a:r>
            <a:r>
              <a:rPr lang="pl-PL" dirty="0"/>
              <a:t>przedsiębiorstwa kasy w likwidacji, jego zorganizowanej części lub wybranych praw majątkowych</a:t>
            </a:r>
            <a:r>
              <a:rPr lang="pl-PL" dirty="0" smtClean="0"/>
              <a:t>.</a:t>
            </a:r>
          </a:p>
          <a:p>
            <a:pPr marL="457200" indent="-457200" algn="just">
              <a:buFont typeface="+mj-lt"/>
              <a:buAutoNum type="arabicParenR"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Zgodnie z art. 5 ust. 2a ustawy do zadań Funduszu w zakresie restrukturyzacji banków, w których powstało niebezpieczeństwo niewypłacalności, z wyłączeniem banków hipotecznych, należy: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/>
              <a:t>udzielanie wsparcia na rzecz działalności restrukturyzowanego banku bankom przejmującym;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/>
              <a:t>kontrola prawidłowości wykorzystania wsparcia, o którym mowa w pkt 1, oraz monitorowanie sytuacji ekonomiczno-finansowej i systemu zarządzania banku uczestniczącego w restrukturyzacji banku, na którego działalność Fundusz udzielił wsparcia.</a:t>
            </a:r>
          </a:p>
          <a:p>
            <a:pPr marL="0" indent="0" algn="just">
              <a:buNone/>
            </a:pPr>
            <a:endParaRPr lang="pl-PL" dirty="0"/>
          </a:p>
          <a:p>
            <a:pPr marL="457200" indent="-457200" algn="just">
              <a:buFont typeface="+mj-lt"/>
              <a:buAutoNum type="arabicParenR"/>
            </a:pPr>
            <a:endParaRPr lang="pl-PL" dirty="0"/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714635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UBEZPIECZENIOWY FUNDUSZ GWARANCYJNY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930400"/>
            <a:ext cx="8501140" cy="469547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1100" dirty="0" smtClean="0"/>
              <a:t>Ubezpieczeniowy Fundusz Gwarancyjny działa na podstawie ustawy z dnia 22 maja 2003 r. o ubezpieczeniach obowiązkowych, Ubezpieczeniowym Funduszu Gwarancyjnym i Polskim Biurze Ubezpieczycieli Komunikacyjnych.</a:t>
            </a:r>
          </a:p>
          <a:p>
            <a:pPr marL="0" indent="0" algn="just">
              <a:buNone/>
            </a:pPr>
            <a:endParaRPr lang="pl-PL" sz="1100" dirty="0"/>
          </a:p>
          <a:p>
            <a:pPr marL="0" indent="0" algn="just">
              <a:buNone/>
            </a:pPr>
            <a:r>
              <a:rPr lang="pl-PL" sz="1100" dirty="0" smtClean="0"/>
              <a:t>Zgodnie z art. 98 ust. 1 ustawy do zadań Ubezpieczeniowego Funduszu Gwarancyjnego należy </a:t>
            </a:r>
            <a:r>
              <a:rPr lang="pl-PL" sz="1100" dirty="0"/>
              <a:t>zaspokajanie roszczeń z tytułu ubezpieczeń obowiązkowych, </a:t>
            </a:r>
            <a:r>
              <a:rPr lang="pl-PL" sz="1100" dirty="0" smtClean="0"/>
              <a:t>tj. ubezpieczenia odpowiedzialności cywilnej posiadaczy pojazdów mechanicznych za szkody powstałe w związku z ruchem tych pojazdów oraz ubezpieczenia odpowiedzialności cywilnej rolników z tytułu posiadania gospodarstwa rolnego, za </a:t>
            </a:r>
            <a:r>
              <a:rPr lang="pl-PL" sz="1100" dirty="0"/>
              <a:t>szkody powstałe na terytorium Rzeczypospolitej </a:t>
            </a:r>
            <a:r>
              <a:rPr lang="pl-PL" sz="1100" dirty="0" smtClean="0"/>
              <a:t>Polskiej: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sz="1100" dirty="0" smtClean="0"/>
              <a:t>na </a:t>
            </a:r>
            <a:r>
              <a:rPr lang="pl-PL" sz="1100" dirty="0"/>
              <a:t>osobie, gdy szkoda została wyrządzona w okolicznościach uzasadniających odpowiedzialność cywilną posiadacza pojazdu mechanicznego lub kierującego pojazdem mechanicznym, a nie ustalono ich tożsamości;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sz="1100" dirty="0" smtClean="0"/>
              <a:t>w </a:t>
            </a:r>
            <a:r>
              <a:rPr lang="pl-PL" sz="1100" dirty="0"/>
              <a:t>mieniu, w przypadku szkody, w której równocześnie u któregokolwiek uczestnika zdarzenia nastąpiła śmierć, naruszenie czynności narządu ciała lub rozstrój zdrowia, trwający dłużej niż 14 dni, a szkoda została wyrządzona w okolicznościach uzasadniających odpowiedzialność cywilną posiadacza pojazdu mechanicznego lub kierującego pojazdem mechanicznym, a nie ustalono ich </a:t>
            </a:r>
            <a:r>
              <a:rPr lang="pl-PL" sz="1100" dirty="0" smtClean="0"/>
              <a:t>tożsamości;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sz="1100" dirty="0" smtClean="0"/>
              <a:t>na </a:t>
            </a:r>
            <a:r>
              <a:rPr lang="pl-PL" sz="1100" dirty="0"/>
              <a:t>osobie, w mieniu, w mieniu i na osobie, </a:t>
            </a:r>
            <a:r>
              <a:rPr lang="pl-PL" sz="1100" dirty="0" smtClean="0"/>
              <a:t>gdy posiadacz </a:t>
            </a:r>
            <a:r>
              <a:rPr lang="pl-PL" sz="1100" dirty="0"/>
              <a:t>zidentyfikowanego pojazdu mechanicznego, którego ruchem szkodę tę wyrządzono, nie był ubezpieczony obowiązkowym ubezpieczeniem OC posiadaczy pojazdów </a:t>
            </a:r>
            <a:r>
              <a:rPr lang="pl-PL" sz="1100" dirty="0" smtClean="0"/>
              <a:t>mechanicznych, posiadacz </a:t>
            </a:r>
            <a:r>
              <a:rPr lang="pl-PL" sz="1100" dirty="0"/>
              <a:t>zidentyfikowanego pojazdu mechanicznego, którego ruchem szkodę tę wyrządzono, zarejestrowanego za granicą na terytorium państwa, którego biuro narodowe jest sygnatariuszem Porozumienia Wielostronnego, nie był ubezpieczony obowiązkowym ubezpieczeniem OC posiadaczy pojazdów mechanicznych, a pojazd mechaniczny był pozbawiony znaków rejestracyjnych, bądź znaki te nie były, w momencie zdarzenia, przydzielone temu pojazdowi przez właściwe </a:t>
            </a:r>
            <a:r>
              <a:rPr lang="pl-PL" sz="1100" dirty="0" smtClean="0"/>
              <a:t>władze, rolnik</a:t>
            </a:r>
            <a:r>
              <a:rPr lang="pl-PL" sz="1100" dirty="0"/>
              <a:t>, osoba pozostająca z nim we wspólnym gospodarstwie domowym lub osoba pracująca w jego gospodarstwie rolnym są obowiązani do odszkodowania za wyrządzoną w związku z posiadaniem przez rolnika tego gospodarstwa rolnego szkodę, będącą następstwem śmierci, uszkodzenia ciała, rozstroju zdrowia bądź też utraty, zniszczenia lub uszkodzenia mienia, a rolnik nie był ubezpieczony obowiązkowym ubezpieczeniem OC rolników</a:t>
            </a:r>
            <a:r>
              <a:rPr lang="pl-PL" sz="1100" dirty="0" smtClean="0"/>
              <a:t>.</a:t>
            </a:r>
            <a:endParaRPr lang="pl-PL" sz="1100" dirty="0"/>
          </a:p>
        </p:txBody>
      </p:sp>
    </p:spTree>
    <p:extLst>
      <p:ext uri="{BB962C8B-B14F-4D97-AF65-F5344CB8AC3E}">
        <p14:creationId xmlns:p14="http://schemas.microsoft.com/office/powerpoint/2010/main" val="30175540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INSTYTUCJE SPRAWUJĄCE NADZÓR NAD OKREŚLONYMI SEGMENTAMI RYNKÓW FINANSOWYCH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589252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KOMISJA NADZORU FINANSOWEGO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l-PL" dirty="0" smtClean="0"/>
              <a:t>Komisja Nadzoru Finansowego działa na podstawie ustawy z dnia 21 lipca 2006 r. o nadzorze nad rynkiem finansowym.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Celem nadzoru nad rynkiem finansowym jest zapewnienie prawidłowego funkcjonowania tego rynku, </a:t>
            </a:r>
            <a:r>
              <a:rPr lang="pl-PL" dirty="0"/>
              <a:t>jego stabilności, bezpieczeństwa oraz przejrzystości, zaufania do rynku finansowego, a także zapewnienie ochrony interesów uczestników tego rynku również poprzez rzetelną informację dotyczącą funkcjonowania rynku, przez realizację celów określonych w szczególności w </a:t>
            </a:r>
            <a:r>
              <a:rPr lang="pl-PL" dirty="0" smtClean="0"/>
              <a:t>ustawie z dnia 29 sierpnia 1997 r. </a:t>
            </a:r>
            <a:r>
              <a:rPr lang="pl-PL" dirty="0"/>
              <a:t>Prawo bankowe, ustawie z dnia 22 maja 2003 r. o nadzorze ubezpieczeniowym i emerytalnym, ustawie z dnia 15 kwietnia 2005 r. o nadzorze uzupełniającym nad instytucjami kredytowymi, zakładami ubezpieczeń, zakładami reasekuracji i firmami inwestycyjnymi wchodzącymi w skład konglomeratu finansowego, ustawie z dnia 29 lipca 2005 r. o nadzorze nad rynkiem kapitałowym, ustawie z dnia 5 listopada 2009 r. o spółdzielczych kasach oszczędnościowo-kredytowych oraz ustawie z dnia 19 sierpnia 2011 r. o usługach płatniczych.</a:t>
            </a:r>
            <a:endParaRPr lang="pl-PL" dirty="0" smtClean="0"/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707183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KOMISJA NADZORU FINANSOWEGO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930400"/>
            <a:ext cx="8223422" cy="4317999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l-PL" sz="1100" dirty="0" smtClean="0"/>
              <a:t>Nadzór nad </a:t>
            </a:r>
            <a:r>
              <a:rPr lang="pl-PL" sz="1100" dirty="0"/>
              <a:t>rynkiem obejmuje:</a:t>
            </a:r>
          </a:p>
          <a:p>
            <a:pPr algn="just">
              <a:buFont typeface="+mj-lt"/>
              <a:buAutoNum type="arabicParenR"/>
            </a:pPr>
            <a:r>
              <a:rPr lang="pl-PL" sz="1100" dirty="0"/>
              <a:t>nadzór bankowy,</a:t>
            </a:r>
          </a:p>
          <a:p>
            <a:pPr algn="just">
              <a:buFont typeface="+mj-lt"/>
              <a:buAutoNum type="arabicParenR"/>
            </a:pPr>
            <a:r>
              <a:rPr lang="pl-PL" sz="1100" dirty="0"/>
              <a:t>nadzór emerytalny,</a:t>
            </a:r>
          </a:p>
          <a:p>
            <a:pPr algn="just">
              <a:buFont typeface="+mj-lt"/>
              <a:buAutoNum type="arabicParenR"/>
            </a:pPr>
            <a:r>
              <a:rPr lang="pl-PL" sz="1100" dirty="0"/>
              <a:t>nadzór ubezpieczeniowy,</a:t>
            </a:r>
          </a:p>
          <a:p>
            <a:pPr algn="just">
              <a:buFont typeface="+mj-lt"/>
              <a:buAutoNum type="arabicParenR"/>
            </a:pPr>
            <a:r>
              <a:rPr lang="pl-PL" sz="1100" dirty="0"/>
              <a:t>nadzór nad rynkiem kapitałowym ,</a:t>
            </a:r>
          </a:p>
          <a:p>
            <a:pPr algn="just">
              <a:buFont typeface="+mj-lt"/>
              <a:buAutoNum type="arabicParenR"/>
            </a:pPr>
            <a:r>
              <a:rPr lang="pl-PL" sz="1100" dirty="0"/>
              <a:t>nadzór nad instytucjami płatniczymi, małymi instytucjami płatniczymi, dostawcami świadczącymi wyłącznie usługę dostępu do informacji o rachunku, biurami usług płatniczych, instytucjami pieniądza elektronicznego, oddziałami zagranicznych instytucji pieniądza elektronicznego,</a:t>
            </a:r>
          </a:p>
          <a:p>
            <a:pPr algn="just">
              <a:buFont typeface="+mj-lt"/>
              <a:buAutoNum type="arabicParenR"/>
            </a:pPr>
            <a:r>
              <a:rPr lang="pl-PL" sz="1100" dirty="0"/>
              <a:t>nadzór nad agencjami ratingowymi w zakresie przewidzianym przepisami rozporządzenia Parlamentu Europejskiego i Rady nr 1060/2009 z dnia 16 września 2009 r. w sprawie agencji ratingowych,</a:t>
            </a:r>
          </a:p>
          <a:p>
            <a:pPr algn="just">
              <a:buFont typeface="+mj-lt"/>
              <a:buAutoNum type="arabicParenR"/>
            </a:pPr>
            <a:r>
              <a:rPr lang="pl-PL" sz="1100" dirty="0"/>
              <a:t>nadzór uzupełniający,</a:t>
            </a:r>
          </a:p>
          <a:p>
            <a:pPr algn="just">
              <a:buFont typeface="+mj-lt"/>
              <a:buAutoNum type="arabicParenR"/>
            </a:pPr>
            <a:r>
              <a:rPr lang="pl-PL" sz="1100" dirty="0"/>
              <a:t>nadzór nad spółdzielczymi kasami oszczędnościowo-</a:t>
            </a:r>
            <a:r>
              <a:rPr lang="pl-PL" sz="1100" dirty="0" err="1"/>
              <a:t>kedytowymi</a:t>
            </a:r>
            <a:r>
              <a:rPr lang="pl-PL" sz="1100" dirty="0"/>
              <a:t> i Krajową Spółdzielczą Kasą Oszczędnościowo-Kredytową,</a:t>
            </a:r>
          </a:p>
          <a:p>
            <a:pPr algn="just">
              <a:buFont typeface="+mj-lt"/>
              <a:buAutoNum type="arabicParenR"/>
            </a:pPr>
            <a:r>
              <a:rPr lang="pl-PL" sz="1100" dirty="0"/>
              <a:t>nadzór nad pośrednikami kredytu hipotecznego oraz ich agentami,</a:t>
            </a:r>
          </a:p>
          <a:p>
            <a:pPr algn="just">
              <a:buFont typeface="+mj-lt"/>
              <a:buAutoNum type="arabicParenR"/>
            </a:pPr>
            <a:r>
              <a:rPr lang="pl-PL" sz="1100" dirty="0"/>
              <a:t>nadzór w zakresie przewidzianym przepisami rozporządzenia Parlamentu Europejskiego i Rady (UE) nr 2016/1011 z dnia 8 czerwca 2016 r. w sprawie indeksów stosowanych jako wskaźniki referencyjne w instrumentach finansowych i umowach finansowych lub do pomiaru wyników funduszy inwestycyjnych,</a:t>
            </a:r>
          </a:p>
          <a:p>
            <a:pPr algn="just">
              <a:buFont typeface="+mj-lt"/>
              <a:buAutoNum type="arabicParenR"/>
            </a:pPr>
            <a:r>
              <a:rPr lang="pl-PL" sz="1100" dirty="0"/>
              <a:t>nadzór w zakresie przewidzianym przepisami rozporządzenia Parlamentu Europejskiego i Rady (UE) 2017/2402 z dnia 12 grudnia 2017 r. w sprawie ustanowienia ogólnych ram dla sekurytyzacji oraz utworzenia szczególnych ram dla prostych, przejrzystych i standardowych </a:t>
            </a:r>
            <a:r>
              <a:rPr lang="pl-PL" sz="1100" dirty="0" smtClean="0"/>
              <a:t>sekurytyzacji</a:t>
            </a:r>
            <a:endParaRPr lang="pl-PL" sz="1100" dirty="0"/>
          </a:p>
          <a:p>
            <a:pPr algn="just"/>
            <a:endParaRPr lang="pl-PL" sz="900" dirty="0"/>
          </a:p>
        </p:txBody>
      </p:sp>
    </p:spTree>
    <p:extLst>
      <p:ext uri="{BB962C8B-B14F-4D97-AF65-F5344CB8AC3E}">
        <p14:creationId xmlns:p14="http://schemas.microsoft.com/office/powerpoint/2010/main" val="22892310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KOMISJA NADZORU FINANSOWEGO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l-PL" dirty="0" smtClean="0"/>
              <a:t>Pozostałe zadania Komisji Nadzoru Finansowego: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 smtClean="0"/>
              <a:t>podejmowanie </a:t>
            </a:r>
            <a:r>
              <a:rPr lang="pl-PL" dirty="0"/>
              <a:t>działań służących prawidłowemu funkcjonowaniu rynku </a:t>
            </a:r>
            <a:r>
              <a:rPr lang="pl-PL" dirty="0" smtClean="0"/>
              <a:t>finansowego,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 smtClean="0"/>
              <a:t>podejmowanie </a:t>
            </a:r>
            <a:r>
              <a:rPr lang="pl-PL" dirty="0"/>
              <a:t>działań mających na celu rozwój rynku finansowego i jego </a:t>
            </a:r>
            <a:r>
              <a:rPr lang="pl-PL" dirty="0" smtClean="0"/>
              <a:t>konkurencyjności,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 smtClean="0"/>
              <a:t>podejmowanie </a:t>
            </a:r>
            <a:r>
              <a:rPr lang="pl-PL" dirty="0"/>
              <a:t>działań mających na celu wspieranie rozwoju innowacyjności rynku </a:t>
            </a:r>
            <a:r>
              <a:rPr lang="pl-PL" dirty="0" smtClean="0"/>
              <a:t>finansowego,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 smtClean="0"/>
              <a:t>podejmowanie </a:t>
            </a:r>
            <a:r>
              <a:rPr lang="pl-PL" dirty="0"/>
              <a:t>działań edukacyjnych i informacyjnych w zakresie funkcjonowania rynku finansowego, jego zagrożeń oraz podmiotów na nim funkcjonujących w celu ochrony uzasadnionych interesów uczestników rynku </a:t>
            </a:r>
            <a:r>
              <a:rPr lang="pl-PL" dirty="0" smtClean="0"/>
              <a:t>finansowego,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 smtClean="0"/>
              <a:t>udział </a:t>
            </a:r>
            <a:r>
              <a:rPr lang="pl-PL" dirty="0"/>
              <a:t>w przygotowywaniu projektów aktów prawnych w zakresie nadzoru nad rynkiem </a:t>
            </a:r>
            <a:r>
              <a:rPr lang="pl-PL" dirty="0" smtClean="0"/>
              <a:t>finansowym,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 smtClean="0"/>
              <a:t>stwarzanie </a:t>
            </a:r>
            <a:r>
              <a:rPr lang="pl-PL" dirty="0"/>
              <a:t>możliwości polubownego i pojednawczego rozstrzygania sporów między uczestnikami rynku finansowego, w szczególności sporów wynikających ze stosunków umownych między podmiotami podlegającymi nadzorowi Komisji a odbiorcami usług świadczonych przez te </a:t>
            </a:r>
            <a:r>
              <a:rPr lang="pl-PL" dirty="0" smtClean="0"/>
              <a:t>podmioty,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 smtClean="0"/>
              <a:t>współpraca </a:t>
            </a:r>
            <a:r>
              <a:rPr lang="pl-PL" dirty="0"/>
              <a:t>z Komisją Nadzoru </a:t>
            </a:r>
            <a:r>
              <a:rPr lang="pl-PL" dirty="0" smtClean="0"/>
              <a:t>Audytowego,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 smtClean="0"/>
              <a:t>wykonywanie </a:t>
            </a:r>
            <a:r>
              <a:rPr lang="pl-PL" dirty="0"/>
              <a:t>innych zadań określonych </a:t>
            </a:r>
            <a:r>
              <a:rPr lang="pl-PL" dirty="0" smtClean="0"/>
              <a:t>ustawami</a:t>
            </a:r>
            <a:endParaRPr lang="pl-PL" dirty="0"/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6622714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88541"/>
          </a:xfrm>
        </p:spPr>
        <p:txBody>
          <a:bodyPr>
            <a:normAutofit/>
          </a:bodyPr>
          <a:lstStyle/>
          <a:p>
            <a:pPr algn="ctr"/>
            <a:r>
              <a:rPr lang="pl-PL" sz="2800" dirty="0" smtClean="0"/>
              <a:t>KRAJOWA SPÓŁDZIELCZA KASA OSZCZĘDNOŚCIOWO-KREDYTOWA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84" y="1919416"/>
            <a:ext cx="9160168" cy="4594654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pl-PL" dirty="0" smtClean="0"/>
              <a:t>W świetle ustawy z dnia 5 listopada 2009 r. o spółdzielczych kasach oszczędnościowo-kredytowych celem działalności </a:t>
            </a:r>
            <a:r>
              <a:rPr lang="pl-PL" dirty="0"/>
              <a:t>Kasy Krajowej jest zapewnienie stabilności finansowej kas, a w szczególności udzielanie kasom wsparcia finansowego ze środków funduszu stabilizacyjnego, oraz sprawowanie kontroli nad kasami dla zapewnienia bezpieczeństwa zgromadzonych w nich </a:t>
            </a:r>
            <a:r>
              <a:rPr lang="pl-PL" dirty="0" smtClean="0"/>
              <a:t>oszczędności oraz </a:t>
            </a:r>
            <a:r>
              <a:rPr lang="pl-PL" dirty="0"/>
              <a:t>zgodności działalności kas z przepisami prawa</a:t>
            </a:r>
            <a:r>
              <a:rPr lang="pl-PL" dirty="0" smtClean="0"/>
              <a:t>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Zgodnie z art. 44 ustawy przedmiotem działalności Kasy Krajowej jest: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 smtClean="0"/>
              <a:t>reprezentowanie </a:t>
            </a:r>
            <a:r>
              <a:rPr lang="pl-PL" dirty="0"/>
              <a:t>interesów kas przed organami administracji państwowej i organami samorządu terytorialnego, a także w organizacjach </a:t>
            </a:r>
            <a:r>
              <a:rPr lang="pl-PL" dirty="0" smtClean="0"/>
              <a:t>międzynarodowych;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 smtClean="0"/>
              <a:t>wyrażanie </a:t>
            </a:r>
            <a:r>
              <a:rPr lang="pl-PL" dirty="0"/>
              <a:t>opinii o projektach aktów prawnych dotyczących </a:t>
            </a:r>
            <a:r>
              <a:rPr lang="pl-PL" dirty="0" smtClean="0"/>
              <a:t>kas;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 smtClean="0"/>
              <a:t>zapewnianie doradztwa </a:t>
            </a:r>
            <a:r>
              <a:rPr lang="pl-PL" dirty="0"/>
              <a:t>prawnego, organizacyjnego i </a:t>
            </a:r>
            <a:r>
              <a:rPr lang="pl-PL" dirty="0" smtClean="0"/>
              <a:t>finansowego;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 smtClean="0"/>
              <a:t>organizowanie </a:t>
            </a:r>
            <a:r>
              <a:rPr lang="pl-PL" dirty="0"/>
              <a:t>szkoleń i </a:t>
            </a:r>
            <a:r>
              <a:rPr lang="pl-PL" dirty="0" smtClean="0"/>
              <a:t>prowadzenie </a:t>
            </a:r>
            <a:r>
              <a:rPr lang="pl-PL" dirty="0"/>
              <a:t>działalności wydawniczej związanej z działalnością </a:t>
            </a:r>
            <a:r>
              <a:rPr lang="pl-PL" dirty="0" smtClean="0"/>
              <a:t>kas;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 smtClean="0"/>
              <a:t>opracowywanie standardów </a:t>
            </a:r>
            <a:r>
              <a:rPr lang="pl-PL" dirty="0"/>
              <a:t>świadczenia usług i </a:t>
            </a:r>
            <a:r>
              <a:rPr lang="pl-PL" dirty="0" smtClean="0"/>
              <a:t>prowadzenie </a:t>
            </a:r>
            <a:r>
              <a:rPr lang="pl-PL" dirty="0"/>
              <a:t>dokumentacji przez kasy oraz systemów informatycznych dla </a:t>
            </a:r>
            <a:r>
              <a:rPr lang="pl-PL" dirty="0" smtClean="0"/>
              <a:t>kas;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 smtClean="0"/>
              <a:t>przyjmowanie lokat;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 smtClean="0"/>
              <a:t>udzielanie </a:t>
            </a:r>
            <a:r>
              <a:rPr lang="pl-PL" dirty="0"/>
              <a:t>pożyczek i kredytów </a:t>
            </a:r>
            <a:r>
              <a:rPr lang="pl-PL" dirty="0" smtClean="0"/>
              <a:t>kasom;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 smtClean="0"/>
              <a:t>pośredniczenie </a:t>
            </a:r>
            <a:r>
              <a:rPr lang="pl-PL" dirty="0"/>
              <a:t>w przeprowadzaniu rozliczeń, o których mowa w art. 3 ust. 1, oraz </a:t>
            </a:r>
            <a:r>
              <a:rPr lang="pl-PL" dirty="0" smtClean="0"/>
              <a:t>wydawanie </a:t>
            </a:r>
            <a:r>
              <a:rPr lang="pl-PL" dirty="0"/>
              <a:t>kart płatniczych, jeżeli kasa nie wybierze innego sposobu prowadzenia tej </a:t>
            </a:r>
            <a:r>
              <a:rPr lang="pl-PL" dirty="0" smtClean="0"/>
              <a:t>działalności;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 smtClean="0"/>
              <a:t>udzielanie </a:t>
            </a:r>
            <a:r>
              <a:rPr lang="pl-PL" dirty="0"/>
              <a:t>pomocy nowo powstającym </a:t>
            </a:r>
            <a:r>
              <a:rPr lang="pl-PL" dirty="0" smtClean="0"/>
              <a:t>kasom;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 smtClean="0"/>
              <a:t>wypełnianie </a:t>
            </a:r>
            <a:r>
              <a:rPr lang="pl-PL" dirty="0"/>
              <a:t>za kasy obowiązków informacyjnych wobec Narodowego Banku Polskiego</a:t>
            </a:r>
            <a:r>
              <a:rPr lang="pl-PL" dirty="0" smtClean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75929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PRZEDMIOT DZIAŁALNOŚCI INSTYTUCJI FINANSOWYCH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46111" y="1990164"/>
            <a:ext cx="9403743" cy="4258235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pl-PL" dirty="0" smtClean="0"/>
              <a:t>Zgodnie z art. 4 pkt 26 przedmiotowego Rozporządzenia podstawową działalnością instytucji finansowej </a:t>
            </a:r>
            <a:r>
              <a:rPr lang="pl-PL" dirty="0"/>
              <a:t>jest nabywanie pakietów akcji lub wykonywanie co najmniej jednego spośród następujących rodzajów działalności: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dirty="0"/>
              <a:t>udzielanie kredytów, m.in. kredyt konsumencki, kredyt hipoteczny, faktoring z regresem lub bez, finansowanie transakcji handlowych (w tym </a:t>
            </a:r>
            <a:r>
              <a:rPr lang="pl-PL" dirty="0" err="1"/>
              <a:t>forfeiting</a:t>
            </a:r>
            <a:r>
              <a:rPr lang="pl-PL" dirty="0"/>
              <a:t>),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dirty="0"/>
              <a:t>leasing finansowy,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dirty="0"/>
              <a:t>„usługi płatnicze" zgodnie z definicją w art. 4 ust. 3 dyrektywy 2007/64/WE Parlamentu Europejskiego i Rady z dnia 13 listopada 2007 r. w sprawie usług płatniczych w ramach rynku wewnętrznego,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dirty="0"/>
              <a:t>wydawanie innych środków płatności i administrowanie nimi (np. czeków podróżnych i czeków bankierskich),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dirty="0"/>
              <a:t>gwarancje i zobowiązania,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dirty="0"/>
              <a:t>obrót na własny rachunek lub na rachunek klienta: instrumentami rynku pieniężnego (czekami, wekslami, certyfikatami depozytowymi itp.), dewizami, opcjami i terminowymi umowami na instrumenty finansowe typu "</a:t>
            </a:r>
            <a:r>
              <a:rPr lang="pl-PL" dirty="0" err="1"/>
              <a:t>futures</a:t>
            </a:r>
            <a:r>
              <a:rPr lang="pl-PL" dirty="0"/>
              <a:t>„, instrumentami stopy procentowej i wymiany walutowej lub zbywalnymi papierami wartościowymi,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dirty="0"/>
              <a:t>uczestniczenie w emisji papierów wartościowych i świadczenie usług związanych z </a:t>
            </a:r>
            <a:r>
              <a:rPr lang="pl-PL" dirty="0" err="1"/>
              <a:t>takąemisją</a:t>
            </a:r>
            <a:r>
              <a:rPr lang="pl-PL" dirty="0"/>
              <a:t>,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dirty="0"/>
              <a:t>doradztwo dla przedsiębiorstw gospodarczych w zakresie struktury kapitałowej, strategii przemysłowej i kwestii z nimi związanych, jak również doradztwo i usługi dotyczące łączenia się oraz nabywania przedsiębiorstw gospodarczych,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dirty="0"/>
              <a:t>pośrednictwo na rynku pieniężnym,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dirty="0"/>
              <a:t>zarządzanie portfelem i doradztwo inwestycyjne,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dirty="0"/>
              <a:t>przechowywanie i administrowanie papierami wartościowymi,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dirty="0"/>
              <a:t>emisja pieniądza elektronicznego</a:t>
            </a:r>
            <a:r>
              <a:rPr lang="pl-PL" dirty="0" smtClean="0"/>
              <a:t>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29212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1507067" y="1940510"/>
            <a:ext cx="7766936" cy="1646302"/>
          </a:xfrm>
        </p:spPr>
        <p:txBody>
          <a:bodyPr/>
          <a:lstStyle/>
          <a:p>
            <a:pPr algn="ctr"/>
            <a:r>
              <a:rPr lang="pl-PL" dirty="0" smtClean="0"/>
              <a:t>Dziękuję za uwagę!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type="subTitle" idx="1"/>
          </p:nvPr>
        </p:nvSpPr>
        <p:spPr>
          <a:xfrm>
            <a:off x="1507067" y="4460266"/>
            <a:ext cx="7766936" cy="1096899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pl-PL" dirty="0" smtClean="0"/>
              <a:t>Kancelaria </a:t>
            </a:r>
            <a:r>
              <a:rPr lang="pl-PL" dirty="0"/>
              <a:t>Radcy Prawnego</a:t>
            </a:r>
          </a:p>
          <a:p>
            <a:pPr algn="ctr"/>
            <a:r>
              <a:rPr lang="pl-PL" dirty="0"/>
              <a:t>dr Małgorzaty Maliszewskiej</a:t>
            </a:r>
          </a:p>
          <a:p>
            <a:pPr algn="ctr"/>
            <a:r>
              <a:rPr lang="pl-PL" dirty="0"/>
              <a:t>ul. Szczęśliwicka27a lok. 3, 02-323 Warszawa</a:t>
            </a:r>
          </a:p>
          <a:p>
            <a:pPr algn="ctr"/>
            <a:r>
              <a:rPr lang="pl-PL" dirty="0"/>
              <a:t>tel.(22) 822 30 30, prawnik@drmaliszewskakancelaria.com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50453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/>
              <a:t>KLASYFIKACJA INSTYTUCJI </a:t>
            </a:r>
            <a:r>
              <a:rPr lang="pl-PL" dirty="0" smtClean="0"/>
              <a:t>FINANSOWYCH ZE WZGLĘDU NA PRZEDMIOT DZIAŁALNOŚCI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2317740"/>
            <a:ext cx="8960641" cy="376069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l-PL" dirty="0" smtClean="0"/>
              <a:t>Podstawowym podziałem instytucji finansowych występującym w literaturze jest podział na: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 smtClean="0"/>
              <a:t>instytucje zajmujące się pośrednictwem finansowym, np. </a:t>
            </a:r>
            <a:r>
              <a:rPr lang="pl-PL" dirty="0"/>
              <a:t>banki, zakłady </a:t>
            </a:r>
            <a:r>
              <a:rPr lang="pl-PL" dirty="0" smtClean="0"/>
              <a:t>ubezpieczeniowe</a:t>
            </a:r>
            <a:r>
              <a:rPr lang="pl-PL" dirty="0"/>
              <a:t>, biura maklerskie, fundusze inwestycyjne i powiernicze, fundusze emerytalne, </a:t>
            </a:r>
            <a:r>
              <a:rPr lang="pl-PL" dirty="0" smtClean="0"/>
              <a:t>firmy leasingowe </a:t>
            </a:r>
            <a:r>
              <a:rPr lang="pl-PL" dirty="0"/>
              <a:t>oraz factoringowe, giełdy papierów wartościowych, spółdzielcze </a:t>
            </a:r>
            <a:r>
              <a:rPr lang="pl-PL" dirty="0" smtClean="0"/>
              <a:t>kasy oszczędnościowo-kredytowe,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 smtClean="0"/>
              <a:t>instytucje wspomagające działalność przedsiębiorstw finansowych i zmniejszające ryzyko finansowe i techniczne operacji, np. </a:t>
            </a:r>
            <a:r>
              <a:rPr lang="pl-PL" dirty="0"/>
              <a:t>Krajowa Izba Rozliczeniowa, Krajowy D</a:t>
            </a:r>
            <a:r>
              <a:rPr lang="pl-PL" dirty="0" smtClean="0"/>
              <a:t>epozyt Papierów </a:t>
            </a:r>
            <a:r>
              <a:rPr lang="pl-PL" dirty="0"/>
              <a:t>Wartościowych, Bankowy Fundusz Gwarancyjny, Ubezpieczeniowy </a:t>
            </a:r>
            <a:r>
              <a:rPr lang="pl-PL" dirty="0" smtClean="0"/>
              <a:t>Fundusz Gwarancyjny</a:t>
            </a:r>
            <a:r>
              <a:rPr lang="pl-PL" dirty="0"/>
              <a:t>, TUW </a:t>
            </a:r>
            <a:r>
              <a:rPr lang="pl-PL" dirty="0" smtClean="0"/>
              <a:t>SKOK, </a:t>
            </a:r>
            <a:r>
              <a:rPr lang="pl-PL" dirty="0"/>
              <a:t>KUKE, fundacje, instytucje szkoleniowe, zrzeszenia </a:t>
            </a:r>
            <a:r>
              <a:rPr lang="pl-PL" dirty="0" smtClean="0"/>
              <a:t>branżowe,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 smtClean="0"/>
              <a:t>instytucje sprawujące nadzór nad określonymi segmentami rynków finansowych, np. Komisja Nadzoru Finansowego.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9143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INSTYTUCJE ZAJMUJĄCE SIĘ POŚREDNICTWEM FINANSOWYM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0689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BANK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659198"/>
            <a:ext cx="9229583" cy="458096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 smtClean="0"/>
              <a:t>Działalność bankową reguluje ustawa z dnia 29 sierpnia 1997 r. Prawo bankowe.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Zgodnie z powyższą ustawą bank jest osobą prawną utworzoną zgodnie z przepisami ustaw, działającą na podstawie zezwoleń uprawniających do wykonywania czynności bankowych obciążających ryzykiem środki powierzone pod jakimkolwiek tytułem zwrotnym.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Należy wskazać, iż działalność gospodarcza, której przedmiotem są czynności bankowe wymienione w sposób enumeratywny w ustawie, może być wykonywana wyłącznie przez banki, chyba że przepisy odrębnych ustaw uprawniają inne jednostki organizacyjne do wykonywania niniejszych czynności.</a:t>
            </a:r>
          </a:p>
        </p:txBody>
      </p:sp>
    </p:spTree>
    <p:extLst>
      <p:ext uri="{BB962C8B-B14F-4D97-AF65-F5344CB8AC3E}">
        <p14:creationId xmlns:p14="http://schemas.microsoft.com/office/powerpoint/2010/main" val="3856200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BANK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705232"/>
            <a:ext cx="8944488" cy="4682119"/>
          </a:xfrm>
        </p:spPr>
        <p:txBody>
          <a:bodyPr>
            <a:normAutofit fontScale="40000" lnSpcReduction="20000"/>
          </a:bodyPr>
          <a:lstStyle/>
          <a:p>
            <a:pPr marL="0" indent="0" algn="just">
              <a:buNone/>
            </a:pPr>
            <a:r>
              <a:rPr lang="pl-PL" dirty="0" smtClean="0"/>
              <a:t>Zgodnie z art. 5 ust. 1 ustawy czynnościami bankowymi są: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 smtClean="0"/>
              <a:t>przyjmowanie wkładów pieniężnych płatnych na żądanie lub z nadejściem oznaczonego terminu oraz prowadzenie rachunków tych wkładów;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 smtClean="0"/>
              <a:t>prowadzenie innych rachunków bankowych;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 smtClean="0"/>
              <a:t>udzielanie kredytów;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 smtClean="0"/>
              <a:t>udzielanie i potwierdzenie gwarancji bankowych oraz otwieranie i potwierdzanie akredytyw;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 smtClean="0"/>
              <a:t>emitowanie bankowych papierów wartościowych;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 smtClean="0"/>
              <a:t>przeprowadzanie bankowych rozliczeń pieniężnych;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 smtClean="0"/>
              <a:t>wykonywanie innych czynności przewidzianych wyłącznie dla banku w odrębnych ustawach</a:t>
            </a:r>
            <a:r>
              <a:rPr lang="pl-PL" dirty="0" smtClean="0"/>
              <a:t>.</a:t>
            </a:r>
          </a:p>
          <a:p>
            <a:pPr marL="457200" indent="-457200" algn="just">
              <a:buFont typeface="+mj-lt"/>
              <a:buAutoNum type="arabicParenR"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Ponadto art. 5 ust. 2 wskazuje, że czynnościami bankowymi są także następujące czynności, o ile są one wykonywane przez banki: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/>
              <a:t>udzielanie pożyczek pieniężnych;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/>
              <a:t>operacje czekowe i wekslowe oraz operacje, których przedmiotem są warranty;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/>
              <a:t>świadczenie usług płatniczych oraz wydawanie pieniądza elektronicznego;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/>
              <a:t>terminowe operacje finansowe;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/>
              <a:t>nabywanie i zbywanie wierzytelności pieniężnych;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/>
              <a:t>przechowywanie przedmiotów i papierów wartościowych oraz udostępnianie skrytek sejfowych;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/>
              <a:t>prowadzenie skupu i sprzedaży wartości dewizowych;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/>
              <a:t>udzielania i potwierdzanie poręczeń;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/>
              <a:t>wykonywanie czynności zleconych, związanych z emisją papierów wartościowych;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/>
              <a:t>pośrednictwo w dokonywaniu przekazów pieniężnych oraz rozliczeń w obrocie dewizowym;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/>
              <a:t>pośrednictwo w zawieraniu umów lokaty strukturyzowanej;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/>
              <a:t>doradztwo w odniesieniu do lokat strukturyzowanych.</a:t>
            </a:r>
          </a:p>
          <a:p>
            <a:pPr marL="457200" indent="-457200" algn="just">
              <a:buFont typeface="+mj-lt"/>
              <a:buAutoNum type="arabicParenR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857254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BANK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l-PL" dirty="0" smtClean="0"/>
              <a:t>W art. 6 ustawy zostały wymienione inne czynności, które banki mogą wykonywać, czyli: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 smtClean="0"/>
              <a:t>obejmowanie </a:t>
            </a:r>
            <a:r>
              <a:rPr lang="pl-PL" dirty="0"/>
              <a:t>lub </a:t>
            </a:r>
            <a:r>
              <a:rPr lang="pl-PL" dirty="0" smtClean="0"/>
              <a:t>nabywanie akcji </a:t>
            </a:r>
            <a:r>
              <a:rPr lang="pl-PL" dirty="0"/>
              <a:t>i </a:t>
            </a:r>
            <a:r>
              <a:rPr lang="pl-PL" dirty="0" smtClean="0"/>
              <a:t>praw </a:t>
            </a:r>
            <a:r>
              <a:rPr lang="pl-PL" dirty="0"/>
              <a:t>z akcji, </a:t>
            </a:r>
            <a:r>
              <a:rPr lang="pl-PL" dirty="0" smtClean="0"/>
              <a:t>udziałów </a:t>
            </a:r>
            <a:r>
              <a:rPr lang="pl-PL" dirty="0"/>
              <a:t>innej osoby prawnej i jednostki uczestnictwa w funduszach </a:t>
            </a:r>
            <a:r>
              <a:rPr lang="pl-PL" dirty="0" smtClean="0"/>
              <a:t>inwestycyjnych;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 smtClean="0"/>
              <a:t>zaciąganie zobowiązań związanych </a:t>
            </a:r>
            <a:r>
              <a:rPr lang="pl-PL" dirty="0"/>
              <a:t>z emisją papierów </a:t>
            </a:r>
            <a:r>
              <a:rPr lang="pl-PL" dirty="0" smtClean="0"/>
              <a:t>wartościowych;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 smtClean="0"/>
              <a:t>dokonywanie </a:t>
            </a:r>
            <a:r>
              <a:rPr lang="pl-PL" dirty="0"/>
              <a:t>obrotu papierami </a:t>
            </a:r>
            <a:r>
              <a:rPr lang="pl-PL" dirty="0" smtClean="0"/>
              <a:t>wartościowymi;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 smtClean="0"/>
              <a:t>dokonywanie, </a:t>
            </a:r>
            <a:r>
              <a:rPr lang="pl-PL" dirty="0"/>
              <a:t>na warunkach uzgodnionych z dłużnikiem, zamiany wierzytelności na składniki majątku </a:t>
            </a:r>
            <a:r>
              <a:rPr lang="pl-PL" dirty="0" smtClean="0"/>
              <a:t>dłużnika;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 smtClean="0"/>
              <a:t>nabywanie </a:t>
            </a:r>
            <a:r>
              <a:rPr lang="pl-PL" dirty="0"/>
              <a:t>i </a:t>
            </a:r>
            <a:r>
              <a:rPr lang="pl-PL" dirty="0" smtClean="0"/>
              <a:t>zbywanie nieruchomości;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 smtClean="0"/>
              <a:t>świadczenie usług konsultacyjno-doradczych </a:t>
            </a:r>
            <a:r>
              <a:rPr lang="pl-PL" dirty="0"/>
              <a:t>w sprawach </a:t>
            </a:r>
            <a:r>
              <a:rPr lang="pl-PL" dirty="0" smtClean="0"/>
              <a:t>finansowych;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 smtClean="0"/>
              <a:t>świadczenie usług </a:t>
            </a:r>
            <a:r>
              <a:rPr lang="pl-PL" dirty="0"/>
              <a:t>zaufania oraz </a:t>
            </a:r>
            <a:r>
              <a:rPr lang="pl-PL" dirty="0" smtClean="0"/>
              <a:t>wydawanie środków </a:t>
            </a:r>
            <a:r>
              <a:rPr lang="pl-PL" dirty="0"/>
              <a:t>identyfikacji elektronicznej w rozumieniu przepisów o usługach </a:t>
            </a:r>
            <a:r>
              <a:rPr lang="pl-PL" dirty="0" smtClean="0"/>
              <a:t>zaufania;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 smtClean="0"/>
              <a:t>świadczenie innych usług finansowych;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 smtClean="0"/>
              <a:t>wykonywanie innych </a:t>
            </a:r>
            <a:r>
              <a:rPr lang="pl-PL" dirty="0"/>
              <a:t>czynności, jeżeli przepisy odrębnych ustaw uprawniają </a:t>
            </a:r>
            <a:r>
              <a:rPr lang="pl-PL" dirty="0" smtClean="0"/>
              <a:t>do tego.</a:t>
            </a:r>
            <a:endParaRPr lang="pl-PL" dirty="0"/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008801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SPÓŁDZIELCZE KASY OSZCZĘDNOŚCIOWO-KREDYTOWE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l-PL" dirty="0" smtClean="0"/>
              <a:t>Działalność spółdzielczych kas oszczędnościowo-kredytowych reguluje ustawa </a:t>
            </a:r>
            <a:r>
              <a:rPr lang="pl-PL" dirty="0"/>
              <a:t>z dnia 5 listopada 2009 r. o spółdzielczych kasach oszczędnościowo-kredytowych</a:t>
            </a:r>
            <a:r>
              <a:rPr lang="pl-PL" dirty="0" smtClean="0"/>
              <a:t>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Zgodnie z art. 3 ust. 1 ustawy celem kas jest: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 smtClean="0"/>
              <a:t>gromadzenie środków pieniężnych wyłącznie swoich członków;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 smtClean="0"/>
              <a:t>udzielanie swoim członkom pożyczek i kredytów;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 smtClean="0"/>
              <a:t>przeprowadzanie na zlecenie swoich członków rozliczeń finansowych;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dirty="0" smtClean="0"/>
              <a:t>pośredniczenie przy zawieraniu przez swoich członków umów ubezpieczenia.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Ponadto art. 3 ust. 1a stanowi, że kasa po </a:t>
            </a:r>
            <a:r>
              <a:rPr lang="pl-PL" dirty="0"/>
              <a:t>uzyskaniu zezwolenia Komisji Nadzoru Finansowego, o którym mowa w art. 32 ust. 2 ustawy z dnia 27 maja 2004 r. o funduszach inwestycyjnych i zarządzaniu alternatywnymi funduszami inwestycyjnymi </a:t>
            </a:r>
            <a:r>
              <a:rPr lang="pl-PL" dirty="0" smtClean="0"/>
              <a:t>może pośredniczyć </a:t>
            </a:r>
            <a:r>
              <a:rPr lang="pl-PL" dirty="0"/>
              <a:t>w zbywaniu i odkupywaniu jednostek uczestnictwa funduszy inwestycyjnych lub tytułów uczestnictwa funduszy zagranicznych oraz funduszy inwestycyjnych otwartych z siedzibą w państwach należących do Europejskiego Obszaru Gospodarczego (EEA).</a:t>
            </a:r>
            <a:endParaRPr lang="pl-PL" dirty="0" smtClean="0"/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42037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911</TotalTime>
  <Words>4044</Words>
  <Application>Microsoft Office PowerPoint</Application>
  <PresentationFormat>Panoramiczny</PresentationFormat>
  <Paragraphs>275</Paragraphs>
  <Slides>30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30</vt:i4>
      </vt:variant>
    </vt:vector>
  </HeadingPairs>
  <TitlesOfParts>
    <vt:vector size="34" baseType="lpstr">
      <vt:lpstr>Arial</vt:lpstr>
      <vt:lpstr>Trebuchet MS</vt:lpstr>
      <vt:lpstr>Wingdings 3</vt:lpstr>
      <vt:lpstr>Faseta</vt:lpstr>
      <vt:lpstr>ISTOTA PRZEDMIOTOWA INSTYTUCJI FINANSOWYCH</vt:lpstr>
      <vt:lpstr>PRZEDMIOT DZIAŁALNOŚCI INSTYTUCJI FINANSOWYCH</vt:lpstr>
      <vt:lpstr>PRZEDMIOT DZIAŁALNOŚCI INSTYTUCJI FINANSOWYCH</vt:lpstr>
      <vt:lpstr>KLASYFIKACJA INSTYTUCJI FINANSOWYCH ZE WZGLĘDU NA PRZEDMIOT DZIAŁALNOŚCI</vt:lpstr>
      <vt:lpstr>INSTYTUCJE ZAJMUJĄCE SIĘ POŚREDNICTWEM FINANSOWYM</vt:lpstr>
      <vt:lpstr>BANK </vt:lpstr>
      <vt:lpstr>BANK</vt:lpstr>
      <vt:lpstr>BANK</vt:lpstr>
      <vt:lpstr>SPÓŁDZIELCZE KASY OSZCZĘDNOŚCIOWO-KREDYTOWE </vt:lpstr>
      <vt:lpstr>FIRMY LEASINGOWE</vt:lpstr>
      <vt:lpstr>FIRMY FACTORINGOWE</vt:lpstr>
      <vt:lpstr>TOWARZYSTWA UBEZPIECZENIOWE</vt:lpstr>
      <vt:lpstr>TOWARZYSTWA UBEZPIECZENIOWE</vt:lpstr>
      <vt:lpstr>TOWARZYSTWA UBEZPIECZENIOWE</vt:lpstr>
      <vt:lpstr>TOWARZYSTWA UBEZPIECZENIOWE</vt:lpstr>
      <vt:lpstr>BIURA I DOMY MAKLERSKIE</vt:lpstr>
      <vt:lpstr>FUNDUSZE INWESTYCYJNE</vt:lpstr>
      <vt:lpstr>FUNDUSZE EMERYTALNE</vt:lpstr>
      <vt:lpstr>INSTYTUCJE WSPOMAGAJĄCE DZIAŁALNOŚĆ PRZEDSIĘBIORSTW FINANSOWYCH</vt:lpstr>
      <vt:lpstr>KRAJOWA IZBA ROZLICZENIOWA</vt:lpstr>
      <vt:lpstr>KRAJOWY DEPOZYT PAPIERÓW WARTOŚCIOWYCH</vt:lpstr>
      <vt:lpstr>BANKOWY FUNDUSZ GWARANCYJNY</vt:lpstr>
      <vt:lpstr>BANKOWY FUNDUSZ GWARANCYJNY</vt:lpstr>
      <vt:lpstr>UBEZPIECZENIOWY FUNDUSZ GWARANCYJNY</vt:lpstr>
      <vt:lpstr>INSTYTUCJE SPRAWUJĄCE NADZÓR NAD OKREŚLONYMI SEGMENTAMI RYNKÓW FINANSOWYCH</vt:lpstr>
      <vt:lpstr>KOMISJA NADZORU FINANSOWEGO</vt:lpstr>
      <vt:lpstr>KOMISJA NADZORU FINANSOWEGO</vt:lpstr>
      <vt:lpstr>KOMISJA NADZORU FINANSOWEGO</vt:lpstr>
      <vt:lpstr>KRAJOWA SPÓŁDZIELCZA KASA OSZCZĘDNOŚCIOWO-KREDYTOWA</vt:lpstr>
      <vt:lpstr>Dziękuję za uwagę!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ISTOTA I RODZAJE INSTYTUCJI FINANSOWYCH</dc:title>
  <dc:creator>Kancelaria 3</dc:creator>
  <cp:lastModifiedBy>Kancelaria 3</cp:lastModifiedBy>
  <cp:revision>78</cp:revision>
  <dcterms:created xsi:type="dcterms:W3CDTF">2019-08-21T12:56:44Z</dcterms:created>
  <dcterms:modified xsi:type="dcterms:W3CDTF">2020-02-14T12:48:37Z</dcterms:modified>
</cp:coreProperties>
</file>