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sldIdLst>
    <p:sldId id="256" r:id="rId2"/>
    <p:sldId id="267" r:id="rId3"/>
    <p:sldId id="266" r:id="rId4"/>
    <p:sldId id="259" r:id="rId5"/>
    <p:sldId id="268" r:id="rId6"/>
    <p:sldId id="269" r:id="rId7"/>
    <p:sldId id="265" r:id="rId8"/>
    <p:sldId id="262" r:id="rId9"/>
    <p:sldId id="270" r:id="rId10"/>
    <p:sldId id="293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430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33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149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124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945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418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183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574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36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37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517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86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18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4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72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80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864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mtClean="0"/>
              <a:t>ISTOTA PODMIOTOWA INSTYTUCJI </a:t>
            </a:r>
            <a:r>
              <a:rPr lang="pl-PL" dirty="0" smtClean="0"/>
              <a:t>FINANSOWYCH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445629" y="5244353"/>
            <a:ext cx="58898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Materiał przygotowany w ramach edukacji prawnej, zmierzającej do zwiększenia świadomości prawnej społeczeństwa przez:</a:t>
            </a:r>
          </a:p>
          <a:p>
            <a:pPr algn="ctr"/>
            <a:r>
              <a:rPr lang="pl-PL" sz="1100" dirty="0"/>
              <a:t>Kancelarię Radcy Prawnego</a:t>
            </a:r>
          </a:p>
          <a:p>
            <a:pPr algn="ctr"/>
            <a:r>
              <a:rPr lang="pl-PL" sz="1100" dirty="0"/>
              <a:t>dr Małgorzaty Maliszewskiej</a:t>
            </a:r>
          </a:p>
          <a:p>
            <a:pPr algn="ctr"/>
            <a:r>
              <a:rPr lang="pl-PL" sz="1100" dirty="0"/>
              <a:t>ul. Szczęśliwicka27a lok. 3, 02-323 Warszawa</a:t>
            </a:r>
          </a:p>
          <a:p>
            <a:pPr algn="ctr"/>
            <a:r>
              <a:rPr lang="pl-PL" sz="1100" dirty="0"/>
              <a:t>tel.(22) 822 30 30, prawnik@drmaliszewskakancelaria.com</a:t>
            </a:r>
          </a:p>
          <a:p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1827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7067" y="1940510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507067" y="4460266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 smtClean="0"/>
              <a:t>Kancelaria </a:t>
            </a:r>
            <a:r>
              <a:rPr lang="pl-PL" dirty="0"/>
              <a:t>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151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DEFINICJA INSTYTUCJI FINANSOWEJ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 polskim systemie prawnym występuje kilka definicji „instytucji finansowej”.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Ustawa z dnia 29 sierpnia 1997 r. Prawo bankowe nie zawiera odrębnej definicji „instytucji finansowej” i w tym zakresie odsyła do Rozporządzenia </a:t>
            </a:r>
            <a:r>
              <a:rPr lang="pl-PL" dirty="0"/>
              <a:t>Parlamentu Europejskiego i Rady (UE) nr 575/2013 z dnia 26 czerwca 2013 r. w sprawie wymogów ostrożnościowych dla instytucji kredytowych i firm </a:t>
            </a:r>
            <a:r>
              <a:rPr lang="pl-PL" dirty="0" smtClean="0"/>
              <a:t>inwestycyjnych (art. 4 ust. 1 pkt 7).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494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DEFINICJA INSTYTUCJI FINANSOWEJ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6026" y="1844308"/>
            <a:ext cx="9403742" cy="463475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Z</a:t>
            </a:r>
            <a:r>
              <a:rPr lang="pl-PL" dirty="0" smtClean="0"/>
              <a:t>godnie z art. 4 pkt 26 </a:t>
            </a:r>
            <a:r>
              <a:rPr lang="pl-PL" dirty="0"/>
              <a:t>Rozporządzenie Parlamentu Europejskiego i Rady (UE) nr 575/2013 z dnia 26 czerwca 2013 r. w sprawie wymogów ostrożnościowych dla instytucji kredytowych i firm </a:t>
            </a:r>
            <a:r>
              <a:rPr lang="pl-PL" dirty="0" smtClean="0"/>
              <a:t>inwestycyjnych, instytucja </a:t>
            </a:r>
            <a:r>
              <a:rPr lang="pl-PL" dirty="0"/>
              <a:t>finansowa </a:t>
            </a:r>
            <a:r>
              <a:rPr lang="pl-PL" dirty="0" smtClean="0"/>
              <a:t>oznacza </a:t>
            </a:r>
            <a:r>
              <a:rPr lang="pl-PL" dirty="0"/>
              <a:t>przedsiębiorstwo inne niż instytucja, którego podstawową działalnością jest nabywanie pakietów akcji lub wykonywanie co najmniej jednego spośród następujących rodzajów działalności: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udzielanie kredytów, m.in. kredyt konsumencki, kredyt hipoteczny, faktoring z regresem lub bez, finansowanie transakcji handlowych (w tym </a:t>
            </a:r>
            <a:r>
              <a:rPr lang="pl-PL" dirty="0" err="1"/>
              <a:t>forfeiting</a:t>
            </a:r>
            <a:r>
              <a:rPr lang="pl-PL" dirty="0"/>
              <a:t>),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leasing finansowy,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„usługi płatnicze" zgodnie z definicją w art. 4 ust. 3 dyrektywy 2007/64/WE Parlamentu Europejskiego i Rady z dnia 13 listopada 2007 r. w sprawie usług płatniczych w ramach rynku wewnętrznego,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wydawanie innych środków płatności i administrowanie nimi (np. czeków podróżnych i czeków bankierskich),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gwarancje i zobowiązania,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obrót na własny rachunek lub na rachunek klienta: instrumentami rynku pieniężnego (czekami, wekslami, certyfikatami depozytowymi itp.), dewizami, opcjami i terminowymi umowami na instrumenty finansowe typu "</a:t>
            </a:r>
            <a:r>
              <a:rPr lang="pl-PL" dirty="0" err="1"/>
              <a:t>futures</a:t>
            </a:r>
            <a:r>
              <a:rPr lang="pl-PL" dirty="0"/>
              <a:t>„, instrumentami stopy procentowej i wymiany walutowej lub zbywalnymi papierami wartościowymi,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uczestniczenie w emisji papierów wartościowych i świadczenie usług związanych z </a:t>
            </a:r>
            <a:r>
              <a:rPr lang="pl-PL" dirty="0" err="1"/>
              <a:t>takąemisją</a:t>
            </a:r>
            <a:r>
              <a:rPr lang="pl-PL" dirty="0"/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doradztwo dla przedsiębiorstw gospodarczych w zakresie struktury kapitałowej, strategii przemysłowej i kwestii z nimi związanych, jak również doradztwo i usługi dotyczące łączenia się oraz nabywania przedsiębiorstw gospodarczych,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pośrednictwo na rynku pieniężnym,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zarządzanie portfelem i doradztwo inwestycyjne,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przechowywanie i administrowanie papierami wartościowymi,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emisja pieniądza elektronicznego.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92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DEFINICJA INSTYTUCJI FINANSOWEJ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A</a:t>
            </a:r>
            <a:r>
              <a:rPr lang="pl-PL" dirty="0" smtClean="0"/>
              <a:t>rt</a:t>
            </a:r>
            <a:r>
              <a:rPr lang="pl-PL" dirty="0"/>
              <a:t>. 4 pkt 26 Rozporządzenie Parlamentu Europejskiego i Rady (UE) nr 575/2013 z dnia 26 czerwca 2013 r. w sprawie wymogów ostrożnościowych dla instytucji kredytowych i firm inwestycyjnych, </a:t>
            </a:r>
            <a:r>
              <a:rPr lang="pl-PL" dirty="0" smtClean="0"/>
              <a:t>stanowi, że pojęcie instytucji finansowej obejmuje: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finansowe spółki holdingowe,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finansowe spółki holdingowe o działalności mieszanej,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instytucje płatnicze w rozumieniu dyrektywy 2007/64/WE Parlamentu Europejskiego i Rady z dnia 13 listopada 2007 r. w sprawie usług płatniczych w ramach rynku wewnętrznego, tj. instytucje kredytowe, instytucje pieniądza elektronicznego, instytucje świadczące żyro pocztowe uprawnione do świadczenia usług płatniczych zgodnie z prawem krajowym, instytucje płatnicze w rozumieniu dyrektywy, Europejski Bank Centralny i krajowe banki centralne, gdy nie działają one w charakterze władz monetarnych lub innych organów publicznych, państwa członkowskie lub ich władze regionalne lub lokalne, gdy nie działają one w charakterze władz publicznych,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spółki zarządzania aktywami,</a:t>
            </a:r>
          </a:p>
          <a:p>
            <a:pPr marL="0" indent="0" algn="just">
              <a:buNone/>
            </a:pPr>
            <a:r>
              <a:rPr lang="pl-PL" dirty="0"/>
              <a:t>z</a:t>
            </a:r>
            <a:r>
              <a:rPr lang="pl-PL" dirty="0" smtClean="0"/>
              <a:t> kolei nie obejmuje: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u</a:t>
            </a:r>
            <a:r>
              <a:rPr lang="pl-PL" dirty="0" smtClean="0"/>
              <a:t>bezpieczeniowych spółek holdingowych,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Ubezpieczeniowych spółek holdingowych prowadzących działalność mieszaną.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DEFINICJA INSTYTUCJI FINANSOWEJ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 świetle art. 4 § 1 pkt 7 ustawy z dnia 15 września 2000 r. Kodeks spółek handlowych, instytucja finansowa to </a:t>
            </a:r>
            <a:r>
              <a:rPr lang="pl-PL" dirty="0"/>
              <a:t>bank, fundusz inwestycyjny, towarzystwo funduszy inwestycyjnych, </a:t>
            </a:r>
            <a:r>
              <a:rPr lang="pl-PL" dirty="0" smtClean="0"/>
              <a:t>alternatywna spółka inwestycyjna zarządzana </a:t>
            </a:r>
            <a:r>
              <a:rPr lang="pl-PL" dirty="0"/>
              <a:t>przez zarządzającego ASI w rozumieniu przepisów o funduszach inwestycyjnych i zarządzaniu alternatywnymi funduszami inwestycyjnymi, prowadzącego działalność na podstawie zezwolenia oraz takiego zarządzającego, zakład ubezpieczeń, zakład reasekuracji, towarzystwo emerytalne, fundusz emerytalny lub dom maklerski, mające siedzibę w Rzeczypospolitej Polskiej albo w państwie należącym do Organizacji Współpracy Gospodarczej i Rozwoju (OECD</a:t>
            </a:r>
            <a:r>
              <a:rPr lang="pl-PL" dirty="0" smtClean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084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DEFINICJA INSTYTUCJI FINANSOWEJ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Ustawa z dnia 12 lutego 2009 r. o udzielaniu przez Skarb Państwa wsparcia instytucjom finansowym w art. 2 jako instytucję finansową wskazuje: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bank </a:t>
            </a:r>
            <a:r>
              <a:rPr lang="pl-PL" dirty="0"/>
              <a:t>krajowy, o którym mowa w art. 4 ust. 1 pkt 1 ustawy z dnia 29 sierpnia 1997 r</a:t>
            </a:r>
            <a:r>
              <a:rPr lang="pl-PL" dirty="0" smtClean="0"/>
              <a:t>. </a:t>
            </a:r>
            <a:r>
              <a:rPr lang="pl-PL" dirty="0"/>
              <a:t>Prawo </a:t>
            </a:r>
            <a:r>
              <a:rPr lang="pl-PL" dirty="0" smtClean="0"/>
              <a:t>bankowe,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spółdzielczą kasę oszczędnościowo-kredytową </a:t>
            </a:r>
            <a:r>
              <a:rPr lang="pl-PL" dirty="0"/>
              <a:t>oraz </a:t>
            </a:r>
            <a:r>
              <a:rPr lang="pl-PL" dirty="0" smtClean="0"/>
              <a:t>Krajową Spółdzielczą Kasę Oszczędnościowo-Kredytową, </a:t>
            </a:r>
            <a:r>
              <a:rPr lang="pl-PL" dirty="0"/>
              <a:t>o których mowa w ustawie z dnia 5 listopada 2009 r. o spółdzielczych kasach </a:t>
            </a:r>
            <a:r>
              <a:rPr lang="pl-PL" dirty="0" smtClean="0"/>
              <a:t>oszczędnościowo-kredytowych,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fundusz </a:t>
            </a:r>
            <a:r>
              <a:rPr lang="pl-PL" dirty="0"/>
              <a:t>inwestycyjny w rozumieniu ustawy z dnia 27 maja 2004 r. o funduszach inwestycyjnych i zarządzaniu alternatywnymi funduszami </a:t>
            </a:r>
            <a:r>
              <a:rPr lang="pl-PL" dirty="0" smtClean="0"/>
              <a:t>inwestycyjnymi,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dom </a:t>
            </a:r>
            <a:r>
              <a:rPr lang="pl-PL" dirty="0"/>
              <a:t>maklerski, o którym mowa w art. 95 ustawy z dnia 29 lipca 2005 r. o obrocie instrumentami </a:t>
            </a:r>
            <a:r>
              <a:rPr lang="pl-PL" dirty="0" smtClean="0"/>
              <a:t>finansowymi,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krajowy </a:t>
            </a:r>
            <a:r>
              <a:rPr lang="pl-PL" dirty="0"/>
              <a:t>zakład ubezpieczeń, o którym mowa w art. 3 ust. 1 pkt 18 ustawy z dnia 11 września 2015 r. o działalności ubezpieczeniowej i </a:t>
            </a:r>
            <a:r>
              <a:rPr lang="pl-PL" dirty="0" smtClean="0"/>
              <a:t>reasekuracyjnej,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fundusz </a:t>
            </a:r>
            <a:r>
              <a:rPr lang="pl-PL" dirty="0"/>
              <a:t>emerytalny, o którym mowa w ustawie z dnia 28 sierpnia 1997 r. o organizacji i funkcjonowaniu funduszy </a:t>
            </a:r>
            <a:r>
              <a:rPr lang="pl-PL" dirty="0" smtClean="0"/>
              <a:t>emerytalnych.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78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CELE INSTYTUCJI FINANSOWYCH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 gospodarce rynkowej instytucje finansowe realizują następujące cele: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b</a:t>
            </a:r>
            <a:r>
              <a:rPr lang="pl-PL" dirty="0" smtClean="0"/>
              <a:t>iorą udział w usprawnianiu systemu transakcyjnego,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b</a:t>
            </a:r>
            <a:r>
              <a:rPr lang="pl-PL" dirty="0" smtClean="0"/>
              <a:t>iorą udział w pobudzaniu popytu,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kreują warunki bezpieczeństwa,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tworzą warunki zmniejszania ryzyka podejmowanych decyzji,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organizują źródła i sposoby zasileń kapitałowych podmiotów gospodarczych.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92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KLASYFIKACJA INSTYTUCJI FINANSOWYCH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Podstawowym podziałem instytucji finansowych występującym w literaturze jest podział na: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instytucje zajmujące się pośrednictwem finansowym, np. </a:t>
            </a:r>
            <a:r>
              <a:rPr lang="pl-PL" dirty="0"/>
              <a:t>banki, zakłady </a:t>
            </a:r>
            <a:r>
              <a:rPr lang="pl-PL" dirty="0" smtClean="0"/>
              <a:t>ubezpieczeniowe</a:t>
            </a:r>
            <a:r>
              <a:rPr lang="pl-PL" dirty="0"/>
              <a:t>, biura maklerskie, fundusze inwestycyjne i powiernicze, fundusze emerytalne, </a:t>
            </a:r>
            <a:r>
              <a:rPr lang="pl-PL" dirty="0" smtClean="0"/>
              <a:t>firmy leasingowe </a:t>
            </a:r>
            <a:r>
              <a:rPr lang="pl-PL" dirty="0"/>
              <a:t>oraz factoringowe, giełdy papierów wartościowych, spółdzielcze </a:t>
            </a:r>
            <a:r>
              <a:rPr lang="pl-PL" dirty="0" smtClean="0"/>
              <a:t>kasy oszczędnościowo-kredytowe,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instytucje wspomagające działalność przedsiębiorstw finansowych i zmniejszające ryzyko finansowe i techniczne operacji, np. </a:t>
            </a:r>
            <a:r>
              <a:rPr lang="pl-PL" dirty="0"/>
              <a:t>Krajowa Izba Rozliczeniowa, Krajowy D</a:t>
            </a:r>
            <a:r>
              <a:rPr lang="pl-PL" dirty="0" smtClean="0"/>
              <a:t>epozyt Papierów </a:t>
            </a:r>
            <a:r>
              <a:rPr lang="pl-PL" dirty="0"/>
              <a:t>Wartościowych, Bankowy Fundusz Gwarancyjny, Ubezpieczeniowy </a:t>
            </a:r>
            <a:r>
              <a:rPr lang="pl-PL" dirty="0" smtClean="0"/>
              <a:t>Fundusz Gwarancyjny</a:t>
            </a:r>
            <a:r>
              <a:rPr lang="pl-PL" dirty="0"/>
              <a:t>, TUW </a:t>
            </a:r>
            <a:r>
              <a:rPr lang="pl-PL" dirty="0" smtClean="0"/>
              <a:t>SKOK, </a:t>
            </a:r>
            <a:r>
              <a:rPr lang="pl-PL" dirty="0"/>
              <a:t>KUKE, fundacje, instytucje szkoleniowe, zrzeszenia </a:t>
            </a:r>
            <a:r>
              <a:rPr lang="pl-PL" dirty="0" smtClean="0"/>
              <a:t>branżowe,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instytucje sprawujące nadzór nad określonymi segmentami rynków finansowych, np. Komisja Nadzoru Finansowego.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14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KLASYFIKACJA INSTYTUCJI FINANSOWYCH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 smtClean="0"/>
              <a:t>Instytucje zajmujące się pośrednictwem finansowym można podzielić na: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bankowe (banki komercyjne i spółdzielcze) / </a:t>
            </a:r>
            <a:r>
              <a:rPr lang="pl-PL" dirty="0" err="1" smtClean="0"/>
              <a:t>niebankowe</a:t>
            </a:r>
            <a:r>
              <a:rPr lang="pl-PL" dirty="0" smtClean="0"/>
              <a:t> (fundusze inwestycyjne i fundusze emerytalne, towarzystwa ubezpieczeniowe, domy i biura maklerskie, fundusze poręczeń kredytowych) / </a:t>
            </a:r>
            <a:r>
              <a:rPr lang="pl-PL" dirty="0" err="1" smtClean="0"/>
              <a:t>parabankowe</a:t>
            </a:r>
            <a:r>
              <a:rPr lang="pl-PL" dirty="0" smtClean="0"/>
              <a:t> (spółdzielcze kasy oszczędnościowo-kredytowe, firmy leasingowe, pośrednicy i brokerzy finansowi),</a:t>
            </a:r>
            <a:endParaRPr lang="pl-PL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lokalne (spółdzielcze kasy oszczędnościowo-kredytowe, banki spółdzielcze, lokalne fundusze poręczeń kredytowych) / ponadlokalne (banki komercyjne, towarzystwa ubezpieczeniowe, fundusze inwestycyjne, firmy factoringowe, leasingowe, domy i biura maklerskie),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zarobkowe (banki </a:t>
            </a:r>
            <a:r>
              <a:rPr lang="pl-PL" dirty="0"/>
              <a:t>spółdzielcze, </a:t>
            </a:r>
            <a:r>
              <a:rPr lang="pl-PL" dirty="0" smtClean="0"/>
              <a:t>banki </a:t>
            </a:r>
            <a:r>
              <a:rPr lang="pl-PL" dirty="0"/>
              <a:t>komercyjne, towarzystwa ubezpieczeniowe, fundusze inwestycyjne, firmy factoringowe, leasingowe, domy i biura </a:t>
            </a:r>
            <a:r>
              <a:rPr lang="pl-PL" dirty="0" smtClean="0"/>
              <a:t>maklerskie) / niezarobkowe (</a:t>
            </a:r>
            <a:r>
              <a:rPr lang="pl-PL" dirty="0"/>
              <a:t>spółdzielcze kasy </a:t>
            </a:r>
            <a:r>
              <a:rPr lang="pl-PL" dirty="0" smtClean="0"/>
              <a:t>oszczędnościowo-kredytowe, lokalne </a:t>
            </a:r>
            <a:r>
              <a:rPr lang="pl-PL" dirty="0"/>
              <a:t>fundusze poręczeń kredytowych</a:t>
            </a:r>
            <a:r>
              <a:rPr lang="pl-PL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2356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724</TotalTime>
  <Words>1126</Words>
  <Application>Microsoft Office PowerPoint</Application>
  <PresentationFormat>Panoramiczny</PresentationFormat>
  <Paragraphs>65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Faseta</vt:lpstr>
      <vt:lpstr>ISTOTA PODMIOTOWA INSTYTUCJI FINANSOWYCH</vt:lpstr>
      <vt:lpstr>DEFINICJA INSTYTUCJI FINANSOWEJ</vt:lpstr>
      <vt:lpstr>DEFINICJA INSTYTUCJI FINANSOWEJ</vt:lpstr>
      <vt:lpstr>DEFINICJA INSTYTUCJI FINANSOWEJ</vt:lpstr>
      <vt:lpstr>DEFINICJA INSTYTUCJI FINANSOWEJ</vt:lpstr>
      <vt:lpstr>DEFINICJA INSTYTUCJI FINANSOWEJ</vt:lpstr>
      <vt:lpstr>CELE INSTYTUCJI FINANSOWYCH</vt:lpstr>
      <vt:lpstr>KLASYFIKACJA INSTYTUCJI FINANSOWYCH</vt:lpstr>
      <vt:lpstr>KLASYFIKACJA INSTYTUCJI FINANSOWYCH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ISTOTA I RODZAJE INSTYTUCJI FINANSOWYCH</dc:title>
  <dc:creator>Kancelaria 3</dc:creator>
  <cp:lastModifiedBy>Kancelaria 3</cp:lastModifiedBy>
  <cp:revision>56</cp:revision>
  <dcterms:created xsi:type="dcterms:W3CDTF">2019-08-21T12:56:44Z</dcterms:created>
  <dcterms:modified xsi:type="dcterms:W3CDTF">2020-02-14T12:05:06Z</dcterms:modified>
</cp:coreProperties>
</file>