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sldIdLst>
    <p:sldId id="256" r:id="rId2"/>
    <p:sldId id="283" r:id="rId3"/>
    <p:sldId id="307" r:id="rId4"/>
    <p:sldId id="258" r:id="rId5"/>
    <p:sldId id="257" r:id="rId6"/>
    <p:sldId id="268" r:id="rId7"/>
    <p:sldId id="272" r:id="rId8"/>
    <p:sldId id="260" r:id="rId9"/>
    <p:sldId id="275" r:id="rId10"/>
    <p:sldId id="261" r:id="rId11"/>
    <p:sldId id="262" r:id="rId12"/>
    <p:sldId id="263" r:id="rId13"/>
    <p:sldId id="284" r:id="rId14"/>
    <p:sldId id="285" r:id="rId15"/>
    <p:sldId id="286" r:id="rId16"/>
    <p:sldId id="276" r:id="rId17"/>
    <p:sldId id="287" r:id="rId18"/>
    <p:sldId id="288" r:id="rId19"/>
    <p:sldId id="277" r:id="rId20"/>
    <p:sldId id="289" r:id="rId21"/>
    <p:sldId id="290" r:id="rId22"/>
    <p:sldId id="264" r:id="rId23"/>
    <p:sldId id="291" r:id="rId24"/>
    <p:sldId id="292" r:id="rId25"/>
    <p:sldId id="293" r:id="rId26"/>
    <p:sldId id="294" r:id="rId27"/>
    <p:sldId id="278" r:id="rId28"/>
    <p:sldId id="297" r:id="rId29"/>
    <p:sldId id="298" r:id="rId30"/>
    <p:sldId id="279" r:id="rId31"/>
    <p:sldId id="295" r:id="rId32"/>
    <p:sldId id="296" r:id="rId33"/>
    <p:sldId id="281" r:id="rId34"/>
    <p:sldId id="282" r:id="rId35"/>
    <p:sldId id="265" r:id="rId36"/>
    <p:sldId id="299" r:id="rId37"/>
    <p:sldId id="301" r:id="rId38"/>
    <p:sldId id="300" r:id="rId39"/>
    <p:sldId id="302" r:id="rId40"/>
    <p:sldId id="280" r:id="rId41"/>
    <p:sldId id="306" r:id="rId42"/>
    <p:sldId id="303" r:id="rId43"/>
    <p:sldId id="304" r:id="rId44"/>
    <p:sldId id="305" r:id="rId45"/>
    <p:sldId id="267" r:id="rId46"/>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1771637E-9176-45F3-A796-88373166E5C0}" type="datetimeFigureOut">
              <a:rPr lang="pl-PL" smtClean="0"/>
              <a:t>13.05.2019</a:t>
            </a:fld>
            <a:endParaRPr lang="pl-PL"/>
          </a:p>
        </p:txBody>
      </p:sp>
      <p:sp>
        <p:nvSpPr>
          <p:cNvPr id="4" name="Symbol zastępczy obrazu slajdu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E3C8189B-4870-4451-8A25-5A309101BDEE}" type="slidenum">
              <a:rPr lang="pl-PL" smtClean="0"/>
              <a:t>‹#›</a:t>
            </a:fld>
            <a:endParaRPr lang="pl-PL"/>
          </a:p>
        </p:txBody>
      </p:sp>
    </p:spTree>
    <p:extLst>
      <p:ext uri="{BB962C8B-B14F-4D97-AF65-F5344CB8AC3E}">
        <p14:creationId xmlns:p14="http://schemas.microsoft.com/office/powerpoint/2010/main" val="4238632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E3C8189B-4870-4451-8A25-5A309101BDEE}" type="slidenum">
              <a:rPr lang="pl-PL" smtClean="0"/>
              <a:t>4</a:t>
            </a:fld>
            <a:endParaRPr lang="pl-PL"/>
          </a:p>
        </p:txBody>
      </p:sp>
    </p:spTree>
    <p:extLst>
      <p:ext uri="{BB962C8B-B14F-4D97-AF65-F5344CB8AC3E}">
        <p14:creationId xmlns:p14="http://schemas.microsoft.com/office/powerpoint/2010/main" val="1370506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E3C8189B-4870-4451-8A25-5A309101BDEE}" type="slidenum">
              <a:rPr lang="pl-PL" smtClean="0"/>
              <a:t>42</a:t>
            </a:fld>
            <a:endParaRPr lang="pl-PL"/>
          </a:p>
        </p:txBody>
      </p:sp>
    </p:spTree>
    <p:extLst>
      <p:ext uri="{BB962C8B-B14F-4D97-AF65-F5344CB8AC3E}">
        <p14:creationId xmlns:p14="http://schemas.microsoft.com/office/powerpoint/2010/main" val="550474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pl-PL" smtClean="0"/>
              <a:t>Kliknij, aby edytować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0106B4A3-4212-4E39-93DE-E053E8F69C28}" type="datetimeFigureOut">
              <a:rPr lang="en-US" smtClean="0"/>
              <a:t>5/13/2019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0106B4A3-4212-4E39-93DE-E053E8F69C28}" type="datetimeFigureOut">
              <a:rPr lang="en-US" smtClean="0"/>
              <a:t>5/13/2019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106B4A3-4212-4E39-93DE-E053E8F69C28}" type="datetimeFigureOut">
              <a:rPr lang="en-US" smtClean="0"/>
              <a:t>5/13/2019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pl-PL" smtClean="0"/>
              <a:t>Kliknij, aby edytować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Date Placeholder 3"/>
          <p:cNvSpPr>
            <a:spLocks noGrp="1"/>
          </p:cNvSpPr>
          <p:nvPr>
            <p:ph type="dt" sz="half" idx="10"/>
          </p:nvPr>
        </p:nvSpPr>
        <p:spPr/>
        <p:txBody>
          <a:bodyPr/>
          <a:lstStyle/>
          <a:p>
            <a:fld id="{0106B4A3-4212-4E39-93DE-E053E8F69C28}" type="datetimeFigureOut">
              <a:rPr lang="en-US" smtClean="0"/>
              <a:t>5/13/2019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
        <p:nvSpPr>
          <p:cNvPr id="7" name="Title 6"/>
          <p:cNvSpPr>
            <a:spLocks noGrp="1"/>
          </p:cNvSpPr>
          <p:nvPr>
            <p:ph type="title"/>
          </p:nvPr>
        </p:nvSpPr>
        <p:spPr/>
        <p:txBody>
          <a:bodyPr/>
          <a:lstStyle/>
          <a:p>
            <a:r>
              <a:rPr lang="pl-PL" smtClean="0"/>
              <a:t>Kliknij, aby edytować styl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0106B4A3-4212-4E39-93DE-E053E8F69C28}" type="datetimeFigureOut">
              <a:rPr lang="en-US" smtClean="0"/>
              <a:t>5/13/2019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5" name="Date Placeholder 4"/>
          <p:cNvSpPr>
            <a:spLocks noGrp="1"/>
          </p:cNvSpPr>
          <p:nvPr>
            <p:ph type="dt" sz="half" idx="10"/>
          </p:nvPr>
        </p:nvSpPr>
        <p:spPr/>
        <p:txBody>
          <a:bodyPr/>
          <a:lstStyle/>
          <a:p>
            <a:fld id="{0106B4A3-4212-4E39-93DE-E053E8F69C28}" type="datetimeFigureOut">
              <a:rPr lang="en-US" smtClean="0"/>
              <a:t>5/13/2019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A3DCDF73-85D2-4237-9B32-053DBDB0C312}" type="slidenum">
              <a:rPr kumimoji="0" lang="en-US" smtClean="0"/>
              <a:t>‹#›</a:t>
            </a:fld>
            <a:endParaRPr kumimoji="0" lang="en-US"/>
          </a:p>
        </p:txBody>
      </p:sp>
      <p:sp>
        <p:nvSpPr>
          <p:cNvPr id="9" name="Content Placeholder 8"/>
          <p:cNvSpPr>
            <a:spLocks noGrp="1"/>
          </p:cNvSpPr>
          <p:nvPr>
            <p:ph sz="quarter" idx="13"/>
          </p:nvPr>
        </p:nvSpPr>
        <p:spPr>
          <a:xfrm>
            <a:off x="676655" y="2679192"/>
            <a:ext cx="3822192" cy="34472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0106B4A3-4212-4E39-93DE-E053E8F69C28}" type="datetimeFigureOut">
              <a:rPr lang="en-US" smtClean="0"/>
              <a:t>5/13/2019</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a:p>
        </p:txBody>
      </p:sp>
      <p:sp>
        <p:nvSpPr>
          <p:cNvPr id="3" name="Date Placeholder 2"/>
          <p:cNvSpPr>
            <a:spLocks noGrp="1"/>
          </p:cNvSpPr>
          <p:nvPr>
            <p:ph type="dt" sz="half" idx="10"/>
          </p:nvPr>
        </p:nvSpPr>
        <p:spPr/>
        <p:txBody>
          <a:bodyPr/>
          <a:lstStyle/>
          <a:p>
            <a:fld id="{0106B4A3-4212-4E39-93DE-E053E8F69C28}" type="datetimeFigureOut">
              <a:rPr lang="en-US" smtClean="0"/>
              <a:t>5/13/2019</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106B4A3-4212-4E39-93DE-E053E8F69C28}" type="datetimeFigureOut">
              <a:rPr lang="en-US" smtClean="0"/>
              <a:t>5/13/2019</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A3DCDF73-85D2-4237-9B32-053DBDB0C312}"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106B4A3-4212-4E39-93DE-E053E8F69C28}" type="datetimeFigureOut">
              <a:rPr lang="en-US" smtClean="0"/>
              <a:t>5/13/2019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A3DCDF73-85D2-4237-9B32-053DBDB0C312}" type="slidenum">
              <a:rPr kumimoji="0" lang="en-US" smtClean="0"/>
              <a:t>‹#›</a:t>
            </a:fld>
            <a:endParaRPr kumimoji="0"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pl-PL" smtClean="0"/>
              <a:t>Kliknij, aby edytować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pl-PL" smtClean="0"/>
              <a:t>Kliknij, aby edytować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0106B4A3-4212-4E39-93DE-E053E8F69C28}" type="datetimeFigureOut">
              <a:rPr lang="en-US" smtClean="0"/>
              <a:t>5/13/2019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A3DCDF73-85D2-4237-9B32-053DBDB0C312}" type="slidenum">
              <a:rPr kumimoji="0" lang="en-US" smtClean="0"/>
              <a:t>‹#›</a:t>
            </a:fld>
            <a:endParaRPr kumimoji="0"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106B4A3-4212-4E39-93DE-E053E8F69C28}" type="datetimeFigureOut">
              <a:rPr lang="en-US" smtClean="0"/>
              <a:t>5/13/2019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0"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3DCDF73-85D2-4237-9B32-053DBDB0C312}" type="slidenum">
              <a:rPr kumimoji="0" lang="en-US" smtClean="0"/>
              <a:t>‹#›</a:t>
            </a:fld>
            <a:endParaRPr kumimoji="0"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algn="ctr"/>
            <a:r>
              <a:rPr lang="pl-PL" dirty="0" smtClean="0"/>
              <a:t>DZIEDZICZENIE TESTAMENTOWE</a:t>
            </a:r>
            <a:endParaRPr lang="pl-PL" dirty="0"/>
          </a:p>
        </p:txBody>
      </p:sp>
      <p:sp>
        <p:nvSpPr>
          <p:cNvPr id="3" name="Podtytuł 2"/>
          <p:cNvSpPr>
            <a:spLocks noGrp="1"/>
          </p:cNvSpPr>
          <p:nvPr>
            <p:ph type="subTitle" idx="1"/>
          </p:nvPr>
        </p:nvSpPr>
        <p:spPr>
          <a:xfrm>
            <a:off x="611560" y="3429000"/>
            <a:ext cx="7776864" cy="1800200"/>
          </a:xfrm>
        </p:spPr>
        <p:txBody>
          <a:bodyPr>
            <a:normAutofit fontScale="92500" lnSpcReduction="20000"/>
          </a:bodyPr>
          <a:lstStyle/>
          <a:p>
            <a:pPr algn="ctr"/>
            <a:r>
              <a:rPr lang="pl-PL" sz="1400" dirty="0" smtClean="0">
                <a:solidFill>
                  <a:schemeClr val="bg1"/>
                </a:solidFill>
              </a:rPr>
              <a:t>Materiał  przygotowany w ramach edukacji prawnej, zmierzającej do zwiększenia świadomości prawnej społeczeństwa przez:</a:t>
            </a:r>
          </a:p>
          <a:p>
            <a:pPr algn="ctr"/>
            <a:endParaRPr lang="pl-PL" sz="1400" b="1" dirty="0">
              <a:solidFill>
                <a:schemeClr val="bg1"/>
              </a:solidFill>
            </a:endParaRPr>
          </a:p>
          <a:p>
            <a:pPr algn="ctr"/>
            <a:r>
              <a:rPr lang="pl-PL" sz="1400" b="1" dirty="0" smtClean="0">
                <a:solidFill>
                  <a:schemeClr val="bg1"/>
                </a:solidFill>
              </a:rPr>
              <a:t>Kancelarię </a:t>
            </a:r>
            <a:r>
              <a:rPr lang="pl-PL" sz="1400" b="1" dirty="0">
                <a:solidFill>
                  <a:schemeClr val="bg1"/>
                </a:solidFill>
              </a:rPr>
              <a:t>Radcy Prawnego </a:t>
            </a:r>
            <a:endParaRPr lang="pl-PL" sz="1400" b="1" dirty="0" smtClean="0">
              <a:solidFill>
                <a:schemeClr val="bg1"/>
              </a:solidFill>
            </a:endParaRPr>
          </a:p>
          <a:p>
            <a:pPr algn="ctr"/>
            <a:r>
              <a:rPr lang="pl-PL" sz="1400" b="1" dirty="0" smtClean="0">
                <a:solidFill>
                  <a:schemeClr val="bg1"/>
                </a:solidFill>
              </a:rPr>
              <a:t>dr </a:t>
            </a:r>
            <a:r>
              <a:rPr lang="pl-PL" sz="1400" b="1" dirty="0">
                <a:solidFill>
                  <a:schemeClr val="bg1"/>
                </a:solidFill>
              </a:rPr>
              <a:t>Małgorzaty Maliszewskiej</a:t>
            </a:r>
          </a:p>
          <a:p>
            <a:pPr algn="ctr"/>
            <a:r>
              <a:rPr lang="pl-PL" sz="1400" b="1" dirty="0">
                <a:solidFill>
                  <a:schemeClr val="bg1"/>
                </a:solidFill>
              </a:rPr>
              <a:t>ul. </a:t>
            </a:r>
            <a:r>
              <a:rPr lang="pl-PL" sz="1400" b="1" dirty="0" err="1">
                <a:solidFill>
                  <a:schemeClr val="bg1"/>
                </a:solidFill>
              </a:rPr>
              <a:t>Szczęśliwicka</a:t>
            </a:r>
            <a:r>
              <a:rPr lang="pl-PL" sz="1400" b="1" dirty="0">
                <a:solidFill>
                  <a:schemeClr val="bg1"/>
                </a:solidFill>
              </a:rPr>
              <a:t> 27a lok. </a:t>
            </a:r>
            <a:r>
              <a:rPr lang="pl-PL" sz="1400" b="1" dirty="0" smtClean="0">
                <a:solidFill>
                  <a:schemeClr val="bg1"/>
                </a:solidFill>
              </a:rPr>
              <a:t>3</a:t>
            </a:r>
          </a:p>
          <a:p>
            <a:pPr algn="ctr"/>
            <a:r>
              <a:rPr lang="pl-PL" sz="1400" b="1" dirty="0" smtClean="0">
                <a:solidFill>
                  <a:schemeClr val="bg1"/>
                </a:solidFill>
              </a:rPr>
              <a:t>02-323 Warszawa</a:t>
            </a:r>
          </a:p>
          <a:p>
            <a:pPr algn="ctr"/>
            <a:r>
              <a:rPr lang="pl-PL" sz="1400" b="1" dirty="0">
                <a:solidFill>
                  <a:schemeClr val="bg1"/>
                </a:solidFill>
              </a:rPr>
              <a:t>tel. (0-22) 822 30 30; (0-22) 258 62 27</a:t>
            </a:r>
          </a:p>
          <a:p>
            <a:pPr algn="ctr"/>
            <a:r>
              <a:rPr lang="pl-PL" sz="1400" b="1" dirty="0">
                <a:solidFill>
                  <a:schemeClr val="bg1"/>
                </a:solidFill>
              </a:rPr>
              <a:t>prawnik@drmaliszewskakancelaria.com</a:t>
            </a:r>
          </a:p>
          <a:p>
            <a:pPr algn="ctr"/>
            <a:endParaRPr lang="pl-PL" sz="1400" b="1" dirty="0">
              <a:solidFill>
                <a:schemeClr val="bg1"/>
              </a:solidFill>
            </a:endParaRPr>
          </a:p>
          <a:p>
            <a:endParaRPr lang="pl-PL" sz="1400" b="1" dirty="0">
              <a:solidFill>
                <a:schemeClr val="bg1"/>
              </a:solidFill>
            </a:endParaRPr>
          </a:p>
        </p:txBody>
      </p:sp>
    </p:spTree>
    <p:extLst>
      <p:ext uri="{BB962C8B-B14F-4D97-AF65-F5344CB8AC3E}">
        <p14:creationId xmlns:p14="http://schemas.microsoft.com/office/powerpoint/2010/main" val="2498241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675467"/>
            <a:ext cx="8568951" cy="3450696"/>
          </a:xfrm>
        </p:spPr>
        <p:txBody>
          <a:bodyPr>
            <a:noAutofit/>
          </a:bodyPr>
          <a:lstStyle/>
          <a:p>
            <a:pPr algn="just"/>
            <a:r>
              <a:rPr lang="pl-PL" sz="2000" dirty="0"/>
              <a:t>M</a:t>
            </a:r>
            <a:r>
              <a:rPr lang="pl-PL" sz="2000" dirty="0" smtClean="0"/>
              <a:t>oże go sporządzić </a:t>
            </a:r>
            <a:r>
              <a:rPr lang="pl-PL" sz="2000" dirty="0"/>
              <a:t>TYLKO osoba fizyczna mająca pełną zdolność do czynności prawnych (pełnoletnia i nieubezwłasnowolniona</a:t>
            </a:r>
            <a:r>
              <a:rPr lang="pl-PL" sz="2000" dirty="0" smtClean="0"/>
              <a:t>).</a:t>
            </a:r>
            <a:endParaRPr lang="pl-PL" sz="2000" dirty="0"/>
          </a:p>
          <a:p>
            <a:pPr algn="just"/>
            <a:r>
              <a:rPr lang="pl-PL" sz="2000" dirty="0"/>
              <a:t>M</a:t>
            </a:r>
            <a:r>
              <a:rPr lang="pl-PL" sz="2000" dirty="0" smtClean="0"/>
              <a:t>oże </a:t>
            </a:r>
            <a:r>
              <a:rPr lang="pl-PL" sz="2000" dirty="0"/>
              <a:t>być sporządzony TYLKO na wypadek </a:t>
            </a:r>
            <a:r>
              <a:rPr lang="pl-PL" sz="2000" dirty="0" smtClean="0"/>
              <a:t>śmierci.</a:t>
            </a:r>
            <a:endParaRPr lang="pl-PL" sz="2000" dirty="0"/>
          </a:p>
          <a:p>
            <a:pPr algn="just"/>
            <a:r>
              <a:rPr lang="pl-PL" sz="2000" dirty="0"/>
              <a:t>M</a:t>
            </a:r>
            <a:r>
              <a:rPr lang="pl-PL" sz="2000" dirty="0" smtClean="0"/>
              <a:t>oże </a:t>
            </a:r>
            <a:r>
              <a:rPr lang="pl-PL" sz="2000" dirty="0"/>
              <a:t>zawierać wolę TYLKO jednego </a:t>
            </a:r>
            <a:r>
              <a:rPr lang="pl-PL" sz="2000" dirty="0" smtClean="0"/>
              <a:t>spadkodawcy.</a:t>
            </a:r>
            <a:endParaRPr lang="pl-PL" sz="2000" dirty="0"/>
          </a:p>
          <a:p>
            <a:pPr algn="just"/>
            <a:r>
              <a:rPr lang="pl-PL" sz="2000" dirty="0"/>
              <a:t>M</a:t>
            </a:r>
            <a:r>
              <a:rPr lang="pl-PL" sz="2000" dirty="0" smtClean="0"/>
              <a:t>oże </a:t>
            </a:r>
            <a:r>
              <a:rPr lang="pl-PL" sz="2000" dirty="0"/>
              <a:t>być w KAŻDYM CZASIE odwołany (tj. do chwili śmierci</a:t>
            </a:r>
            <a:r>
              <a:rPr lang="pl-PL" sz="2000" dirty="0" smtClean="0"/>
              <a:t>).</a:t>
            </a:r>
            <a:endParaRPr lang="pl-PL" sz="2000" dirty="0"/>
          </a:p>
          <a:p>
            <a:pPr algn="just"/>
            <a:r>
              <a:rPr lang="pl-PL" sz="2000" dirty="0"/>
              <a:t>M</a:t>
            </a:r>
            <a:r>
              <a:rPr lang="pl-PL" sz="2000" dirty="0" smtClean="0"/>
              <a:t>oże </a:t>
            </a:r>
            <a:r>
              <a:rPr lang="pl-PL" sz="2000" dirty="0"/>
              <a:t>być sporządzony TYLKO w określonej </a:t>
            </a:r>
            <a:r>
              <a:rPr lang="pl-PL" sz="2000" dirty="0" smtClean="0"/>
              <a:t>formie.</a:t>
            </a:r>
            <a:endParaRPr lang="pl-PL" sz="2000" dirty="0"/>
          </a:p>
          <a:p>
            <a:pPr algn="just"/>
            <a:r>
              <a:rPr lang="pl-PL" sz="2000" dirty="0"/>
              <a:t>M</a:t>
            </a:r>
            <a:r>
              <a:rPr lang="pl-PL" sz="2000" dirty="0" smtClean="0"/>
              <a:t>oże </a:t>
            </a:r>
            <a:r>
              <a:rPr lang="pl-PL" sz="2000" dirty="0"/>
              <a:t>być sporządzony TYLKO przez osobę, która ma zamiar i świadomość uregulowania losów swojego majątku na czas po jej </a:t>
            </a:r>
            <a:r>
              <a:rPr lang="pl-PL" sz="2000" dirty="0" smtClean="0"/>
              <a:t>śmierci.</a:t>
            </a:r>
            <a:endParaRPr lang="pl-PL" sz="2000" dirty="0"/>
          </a:p>
          <a:p>
            <a:pPr algn="just"/>
            <a:r>
              <a:rPr lang="pl-PL" sz="2000" dirty="0"/>
              <a:t>NIE MOŻE być sporządzony, ani odwołany przez przedstawiciela (inną osobę</a:t>
            </a:r>
            <a:r>
              <a:rPr lang="pl-PL" sz="2000" dirty="0" smtClean="0"/>
              <a:t>).</a:t>
            </a:r>
            <a:endParaRPr lang="pl-PL" sz="2000" dirty="0"/>
          </a:p>
        </p:txBody>
      </p:sp>
      <p:sp>
        <p:nvSpPr>
          <p:cNvPr id="2" name="Tytuł 1"/>
          <p:cNvSpPr>
            <a:spLocks noGrp="1"/>
          </p:cNvSpPr>
          <p:nvPr>
            <p:ph type="title"/>
          </p:nvPr>
        </p:nvSpPr>
        <p:spPr/>
        <p:txBody>
          <a:bodyPr>
            <a:normAutofit fontScale="90000"/>
          </a:bodyPr>
          <a:lstStyle/>
          <a:p>
            <a:pPr algn="ctr"/>
            <a:r>
              <a:rPr lang="pl-PL" dirty="0" smtClean="0"/>
              <a:t>WARUNKI SPORZĄDZENIA TESTAMENTU</a:t>
            </a:r>
            <a:endParaRPr lang="pl-PL" dirty="0"/>
          </a:p>
        </p:txBody>
      </p:sp>
      <p:sp>
        <p:nvSpPr>
          <p:cNvPr id="4" name="Prostokąt 3"/>
          <p:cNvSpPr/>
          <p:nvPr/>
        </p:nvSpPr>
        <p:spPr>
          <a:xfrm>
            <a:off x="2483768" y="5951973"/>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240113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675467"/>
            <a:ext cx="8640959" cy="3450696"/>
          </a:xfrm>
        </p:spPr>
        <p:txBody>
          <a:bodyPr>
            <a:normAutofit fontScale="92500" lnSpcReduction="10000"/>
          </a:bodyPr>
          <a:lstStyle/>
          <a:p>
            <a:pPr lvl="0" algn="just"/>
            <a:r>
              <a:rPr lang="pl-PL" b="1" dirty="0"/>
              <a:t>Testamenty zwykłe</a:t>
            </a:r>
            <a:r>
              <a:rPr lang="pl-PL" dirty="0"/>
              <a:t> - podstawowa forma w jakiej spadkodawca może dokonać rozporządzenia swoim majątkiem na wypadek śmierci</a:t>
            </a:r>
            <a:r>
              <a:rPr lang="pl-PL" dirty="0" smtClean="0"/>
              <a:t>. Testamentami zwykłymi są testament własnoręczny, testament w formie aktu notarialnego, testament alograficzny.</a:t>
            </a:r>
            <a:endParaRPr lang="pl-PL" dirty="0"/>
          </a:p>
          <a:p>
            <a:pPr lvl="0" algn="just"/>
            <a:endParaRPr lang="pl-PL" dirty="0"/>
          </a:p>
          <a:p>
            <a:pPr lvl="0" algn="just"/>
            <a:r>
              <a:rPr lang="pl-PL" b="1" dirty="0"/>
              <a:t>Testamenty szczególne</a:t>
            </a:r>
            <a:r>
              <a:rPr lang="pl-PL" dirty="0"/>
              <a:t> -  forma testamentów sporządzanych w wypadku wystąpienia szczególnych okoliczności, które uniemożliwiają sporządzenie testamentu </a:t>
            </a:r>
            <a:r>
              <a:rPr lang="pl-PL" dirty="0" smtClean="0"/>
              <a:t>zwykłego. Testamentami szczególnymi są testament ustny, testament podróżny i testament wojskowy.</a:t>
            </a:r>
            <a:endParaRPr lang="pl-PL" dirty="0"/>
          </a:p>
          <a:p>
            <a:endParaRPr lang="pl-PL" dirty="0"/>
          </a:p>
        </p:txBody>
      </p:sp>
      <p:sp>
        <p:nvSpPr>
          <p:cNvPr id="2" name="Tytuł 1"/>
          <p:cNvSpPr>
            <a:spLocks noGrp="1"/>
          </p:cNvSpPr>
          <p:nvPr>
            <p:ph type="title"/>
          </p:nvPr>
        </p:nvSpPr>
        <p:spPr/>
        <p:txBody>
          <a:bodyPr/>
          <a:lstStyle/>
          <a:p>
            <a:pPr algn="ctr"/>
            <a:r>
              <a:rPr lang="pl-PL" dirty="0" smtClean="0"/>
              <a:t>RODZAJE TESTAMENTÓW</a:t>
            </a:r>
            <a:endParaRPr lang="pl-PL" dirty="0"/>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3190069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3068960"/>
            <a:ext cx="8229600" cy="5184576"/>
          </a:xfrm>
        </p:spPr>
        <p:txBody>
          <a:bodyPr>
            <a:noAutofit/>
          </a:bodyPr>
          <a:lstStyle/>
          <a:p>
            <a:pPr lvl="0" algn="just"/>
            <a:r>
              <a:rPr lang="pl-PL" sz="2400" b="1" dirty="0" smtClean="0"/>
              <a:t>Testament własnoręczny, </a:t>
            </a:r>
            <a:r>
              <a:rPr lang="pl-PL" sz="2400" dirty="0" smtClean="0"/>
              <a:t>aby </a:t>
            </a:r>
            <a:r>
              <a:rPr lang="pl-PL" sz="2400" dirty="0"/>
              <a:t>był </a:t>
            </a:r>
            <a:r>
              <a:rPr lang="pl-PL" sz="2400" dirty="0" smtClean="0"/>
              <a:t>ważny </a:t>
            </a:r>
            <a:r>
              <a:rPr lang="pl-PL" sz="2400" dirty="0"/>
              <a:t>musi być on spisany odręcznym pismem, podpisany i opatrzony datą. </a:t>
            </a:r>
            <a:r>
              <a:rPr lang="pl-PL" sz="2400" dirty="0" smtClean="0"/>
              <a:t>Jeżeli taki testament nie będzie napisany własnoręcznie i nie podpisany, będzie on nieważny</a:t>
            </a:r>
            <a:r>
              <a:rPr lang="pl-PL" sz="2400" dirty="0"/>
              <a:t>. </a:t>
            </a:r>
            <a:r>
              <a:rPr lang="pl-PL" sz="2400" dirty="0" smtClean="0"/>
              <a:t>W takim wypadku dziedziczenie odbędzie się zgodnie z Kodeksem cywilnym. </a:t>
            </a:r>
            <a:endParaRPr lang="pl-PL" sz="2400" dirty="0"/>
          </a:p>
          <a:p>
            <a:pPr marL="64008" lvl="0" indent="0" algn="just">
              <a:buNone/>
            </a:pPr>
            <a:endParaRPr lang="pl-PL" sz="2400" dirty="0" smtClean="0"/>
          </a:p>
        </p:txBody>
      </p:sp>
      <p:sp>
        <p:nvSpPr>
          <p:cNvPr id="2" name="Tytuł 1"/>
          <p:cNvSpPr>
            <a:spLocks noGrp="1"/>
          </p:cNvSpPr>
          <p:nvPr>
            <p:ph type="title"/>
          </p:nvPr>
        </p:nvSpPr>
        <p:spPr>
          <a:xfrm>
            <a:off x="539552" y="404664"/>
            <a:ext cx="8229600" cy="1399032"/>
          </a:xfrm>
        </p:spPr>
        <p:txBody>
          <a:bodyPr>
            <a:normAutofit fontScale="90000"/>
          </a:bodyPr>
          <a:lstStyle/>
          <a:p>
            <a:pPr algn="ctr"/>
            <a:r>
              <a:rPr lang="pl-PL" dirty="0" smtClean="0"/>
              <a:t>TESTAMENTY ZWYKŁE - WŁASNORĘCZNY</a:t>
            </a:r>
            <a:endParaRPr lang="pl-PL" dirty="0"/>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1502822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420888"/>
            <a:ext cx="8640960" cy="3707904"/>
          </a:xfrm>
        </p:spPr>
        <p:txBody>
          <a:bodyPr>
            <a:normAutofit fontScale="92500" lnSpcReduction="10000"/>
          </a:bodyPr>
          <a:lstStyle/>
          <a:p>
            <a:pPr algn="just"/>
            <a:r>
              <a:rPr lang="pl-PL" dirty="0"/>
              <a:t>Wymaganie spisania testamentu w całości przez testatora pismem ręcznym </a:t>
            </a:r>
            <a:r>
              <a:rPr lang="pl-PL" dirty="0" smtClean="0"/>
              <a:t>ma to znaczenie, iż jedynie jego spisanie pismem ręcznym powoduje jego ważność. Brak </a:t>
            </a:r>
            <a:r>
              <a:rPr lang="pl-PL" dirty="0"/>
              <a:t>utrwalenia woli testatora na piśmie uniemożliwia późniejsze dowodzenie, że spadkodawca dokonał rozrządzeń o określonej treści. </a:t>
            </a:r>
            <a:endParaRPr lang="pl-PL" dirty="0" smtClean="0"/>
          </a:p>
          <a:p>
            <a:pPr algn="just"/>
            <a:r>
              <a:rPr lang="pl-PL" dirty="0"/>
              <a:t>Rozrządzenia zawarte w testamencie własnoręcznym są ważne </a:t>
            </a:r>
            <a:r>
              <a:rPr lang="pl-PL" dirty="0" smtClean="0"/>
              <a:t>tylko, </a:t>
            </a:r>
            <a:r>
              <a:rPr lang="pl-PL" dirty="0"/>
              <a:t>gdy zostały podpisane przez testatora. Wszelkie dopiski zawarte pod podpisem są nieważne, chyba że są także podpisane</a:t>
            </a:r>
            <a:r>
              <a:rPr lang="pl-PL" dirty="0" smtClean="0"/>
              <a:t>.</a:t>
            </a:r>
          </a:p>
          <a:p>
            <a:pPr algn="just"/>
            <a:r>
              <a:rPr lang="pl-PL" dirty="0"/>
              <a:t>W</a:t>
            </a:r>
            <a:r>
              <a:rPr lang="pl-PL" dirty="0" smtClean="0"/>
              <a:t>ymogiem </a:t>
            </a:r>
            <a:r>
              <a:rPr lang="pl-PL" dirty="0"/>
              <a:t>formalnym ważności testamentu holograficznego jest umieszczenie na nim </a:t>
            </a:r>
            <a:r>
              <a:rPr lang="pl-PL" dirty="0" smtClean="0"/>
              <a:t>daty. </a:t>
            </a:r>
            <a:r>
              <a:rPr lang="pl-PL" dirty="0"/>
              <a:t>Brak daty w testamencie własnoręcznym pociąga za sobą w zasadzie nieważność testamentu.</a:t>
            </a:r>
          </a:p>
        </p:txBody>
      </p:sp>
      <p:sp>
        <p:nvSpPr>
          <p:cNvPr id="2" name="Tytuł 1"/>
          <p:cNvSpPr>
            <a:spLocks noGrp="1"/>
          </p:cNvSpPr>
          <p:nvPr>
            <p:ph type="title"/>
          </p:nvPr>
        </p:nvSpPr>
        <p:spPr>
          <a:xfrm>
            <a:off x="611560" y="260648"/>
            <a:ext cx="8229600" cy="1399032"/>
          </a:xfrm>
        </p:spPr>
        <p:txBody>
          <a:bodyPr>
            <a:normAutofit fontScale="90000"/>
          </a:bodyPr>
          <a:lstStyle/>
          <a:p>
            <a:pPr algn="ctr"/>
            <a:r>
              <a:rPr lang="pl-PL" dirty="0"/>
              <a:t>TESTAMENTY ZWYKŁE - WŁASNORĘCZNY</a:t>
            </a:r>
          </a:p>
        </p:txBody>
      </p:sp>
      <p:sp>
        <p:nvSpPr>
          <p:cNvPr id="4" name="Prostokąt 3"/>
          <p:cNvSpPr/>
          <p:nvPr/>
        </p:nvSpPr>
        <p:spPr>
          <a:xfrm>
            <a:off x="2483768" y="5934670"/>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2729955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492896"/>
            <a:ext cx="8229600" cy="4572000"/>
          </a:xfrm>
        </p:spPr>
        <p:txBody>
          <a:bodyPr>
            <a:normAutofit/>
          </a:bodyPr>
          <a:lstStyle/>
          <a:p>
            <a:pPr algn="just"/>
            <a:r>
              <a:rPr lang="pl-PL" sz="2600" u="sng" dirty="0"/>
              <a:t>P</a:t>
            </a:r>
            <a:r>
              <a:rPr lang="pl-PL" sz="2600" u="sng" dirty="0" smtClean="0"/>
              <a:t>ostanowienie Sądu Najwyższego</a:t>
            </a:r>
            <a:r>
              <a:rPr lang="pl-PL" sz="2600" u="sng" dirty="0"/>
              <a:t> z dnia  26 listopada 2004  r</a:t>
            </a:r>
            <a:r>
              <a:rPr lang="pl-PL" sz="2600" u="sng" dirty="0" smtClean="0"/>
              <a:t>., </a:t>
            </a:r>
            <a:r>
              <a:rPr lang="pl-PL" sz="2600" u="sng" dirty="0"/>
              <a:t>I CK 306/04 </a:t>
            </a:r>
            <a:r>
              <a:rPr lang="pl-PL" sz="2600" b="1" dirty="0"/>
              <a:t>- </a:t>
            </a:r>
            <a:r>
              <a:rPr lang="pl-PL" sz="2600" dirty="0" smtClean="0"/>
              <a:t> Co </a:t>
            </a:r>
            <a:r>
              <a:rPr lang="pl-PL" sz="2600" dirty="0"/>
              <a:t>do zasady, aby testament własnoręczny został uznany za ważny, musi zostać napisany przez spadkodawcę w całości pismem ręcznym, podpisany przez niego oraz opatrzony datą, jednak skutkiem wpisania po podpisie spadkodawcy daty pismem maszynowym nie jest nieważność testamentu tego rodzaju.</a:t>
            </a:r>
          </a:p>
          <a:p>
            <a:endParaRPr lang="pl-PL" dirty="0"/>
          </a:p>
        </p:txBody>
      </p:sp>
      <p:sp>
        <p:nvSpPr>
          <p:cNvPr id="2" name="Tytuł 1"/>
          <p:cNvSpPr>
            <a:spLocks noGrp="1"/>
          </p:cNvSpPr>
          <p:nvPr>
            <p:ph type="title"/>
          </p:nvPr>
        </p:nvSpPr>
        <p:spPr>
          <a:xfrm>
            <a:off x="467544" y="332656"/>
            <a:ext cx="8229600" cy="1399032"/>
          </a:xfrm>
        </p:spPr>
        <p:txBody>
          <a:bodyPr>
            <a:normAutofit fontScale="90000"/>
          </a:bodyPr>
          <a:lstStyle/>
          <a:p>
            <a:pPr algn="ctr"/>
            <a:r>
              <a:rPr lang="pl-PL" dirty="0"/>
              <a:t>TESTAMENTY ZWYKŁE - WŁASNORĘCZNY</a:t>
            </a:r>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3189444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2271606"/>
            <a:ext cx="8229600" cy="4572000"/>
          </a:xfrm>
        </p:spPr>
        <p:txBody>
          <a:bodyPr>
            <a:normAutofit/>
          </a:bodyPr>
          <a:lstStyle/>
          <a:p>
            <a:pPr algn="just"/>
            <a:endParaRPr lang="pl-PL" dirty="0"/>
          </a:p>
          <a:p>
            <a:pPr algn="just"/>
            <a:r>
              <a:rPr lang="pl-PL" u="sng" dirty="0"/>
              <a:t>W</a:t>
            </a:r>
            <a:r>
              <a:rPr lang="pl-PL" u="sng" dirty="0" smtClean="0"/>
              <a:t>yrok Sądu Apelacyjnego w Warszawie</a:t>
            </a:r>
            <a:r>
              <a:rPr lang="pl-PL" u="sng" dirty="0"/>
              <a:t> z dnia  14 lutego 2013  r</a:t>
            </a:r>
            <a:r>
              <a:rPr lang="pl-PL" u="sng" dirty="0" smtClean="0"/>
              <a:t>., </a:t>
            </a:r>
            <a:r>
              <a:rPr lang="pl-PL" u="sng" dirty="0"/>
              <a:t>VI </a:t>
            </a:r>
            <a:r>
              <a:rPr lang="pl-PL" u="sng" dirty="0" err="1"/>
              <a:t>ACa</a:t>
            </a:r>
            <a:r>
              <a:rPr lang="pl-PL" u="sng" dirty="0"/>
              <a:t> </a:t>
            </a:r>
            <a:r>
              <a:rPr lang="pl-PL" u="sng" dirty="0" smtClean="0"/>
              <a:t>1045/12</a:t>
            </a:r>
            <a:r>
              <a:rPr lang="pl-PL" u="sng" dirty="0"/>
              <a:t> </a:t>
            </a:r>
            <a:r>
              <a:rPr lang="pl-PL" dirty="0" smtClean="0"/>
              <a:t>- Zapis </a:t>
            </a:r>
            <a:r>
              <a:rPr lang="pl-PL" dirty="0"/>
              <a:t>testamentowy jest rozrządzeniem testamentowym pozwalającym osobie fizycznej na rozdysponowanie majątkiem na wypadek śmierci (art. 968 § 1 k.c.). Stąd też może być uczyniony wyłącznie w ważnym testamencie. Nie ma przy tym przeszkód, by testament ograniczał się jedynie do rozrządzenia składnikiem majątku w formie zapisu.</a:t>
            </a:r>
          </a:p>
          <a:p>
            <a:endParaRPr lang="pl-PL" dirty="0"/>
          </a:p>
        </p:txBody>
      </p:sp>
      <p:sp>
        <p:nvSpPr>
          <p:cNvPr id="2" name="Tytuł 1"/>
          <p:cNvSpPr>
            <a:spLocks noGrp="1"/>
          </p:cNvSpPr>
          <p:nvPr>
            <p:ph type="title"/>
          </p:nvPr>
        </p:nvSpPr>
        <p:spPr/>
        <p:txBody>
          <a:bodyPr>
            <a:normAutofit fontScale="90000"/>
          </a:bodyPr>
          <a:lstStyle/>
          <a:p>
            <a:pPr algn="ctr"/>
            <a:r>
              <a:rPr lang="pl-PL" dirty="0"/>
              <a:t>TESTAMENTY ZWYKŁE - WŁASNORĘCZNY</a:t>
            </a:r>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1924071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755576" y="2636912"/>
            <a:ext cx="7408333" cy="3450696"/>
          </a:xfrm>
        </p:spPr>
        <p:txBody>
          <a:bodyPr>
            <a:normAutofit/>
          </a:bodyPr>
          <a:lstStyle/>
          <a:p>
            <a:pPr algn="just"/>
            <a:r>
              <a:rPr lang="pl-PL" sz="2400" b="1" dirty="0"/>
              <a:t>Testament w formie aktu notarialnego </a:t>
            </a:r>
            <a:r>
              <a:rPr lang="pl-PL" sz="2400" dirty="0"/>
              <a:t>daje największą pewność w kwestii jego ważności. Notariusz jako profesjonalista zobowiązany jest do ustalenia tożsamości spadkodawcy, sprawdzenia czy posiada pełną zdolność do czynności prawnych oraz czy działa świadomie. Po ukończeniu testamentu spadkodawca składa pod jego treścią podpis bądź tuszowy odcisk palca w wypadku niemożności złożenia </a:t>
            </a:r>
            <a:r>
              <a:rPr lang="pl-PL" sz="2400" dirty="0" smtClean="0"/>
              <a:t>podpisu.</a:t>
            </a:r>
            <a:endParaRPr lang="pl-PL" sz="2400" dirty="0"/>
          </a:p>
        </p:txBody>
      </p:sp>
      <p:sp>
        <p:nvSpPr>
          <p:cNvPr id="2" name="Tytuł 1"/>
          <p:cNvSpPr>
            <a:spLocks noGrp="1"/>
          </p:cNvSpPr>
          <p:nvPr>
            <p:ph type="title"/>
          </p:nvPr>
        </p:nvSpPr>
        <p:spPr/>
        <p:txBody>
          <a:bodyPr>
            <a:normAutofit fontScale="90000"/>
          </a:bodyPr>
          <a:lstStyle/>
          <a:p>
            <a:pPr algn="ctr"/>
            <a:r>
              <a:rPr lang="pl-PL" dirty="0" smtClean="0"/>
              <a:t>TESTAMETY ZWYKŁE – W FORMIE AKTU NOTARIALNEGO </a:t>
            </a:r>
            <a:endParaRPr lang="pl-PL" dirty="0"/>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2275105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2564904"/>
            <a:ext cx="8229600" cy="4572000"/>
          </a:xfrm>
        </p:spPr>
        <p:txBody>
          <a:bodyPr>
            <a:normAutofit/>
          </a:bodyPr>
          <a:lstStyle/>
          <a:p>
            <a:pPr algn="just"/>
            <a:r>
              <a:rPr lang="pl-PL" dirty="0" smtClean="0"/>
              <a:t>Testament w formie aktu notarialnego daje </a:t>
            </a:r>
            <a:r>
              <a:rPr lang="pl-PL" dirty="0"/>
              <a:t>spadkodawcy wysoki stopień bezpieczeństwa </a:t>
            </a:r>
            <a:r>
              <a:rPr lang="pl-PL" dirty="0" smtClean="0"/>
              <a:t>polegającego na zgodności </a:t>
            </a:r>
            <a:r>
              <a:rPr lang="pl-PL" dirty="0"/>
              <a:t>treści testamentu z jego rzeczywistą wolą. Udział </a:t>
            </a:r>
            <a:r>
              <a:rPr lang="pl-PL" dirty="0" smtClean="0"/>
              <a:t>notariusza chroni przed </a:t>
            </a:r>
            <a:r>
              <a:rPr lang="pl-PL" dirty="0"/>
              <a:t>sporządzeniem testamentu w sposób sprzeczny z ustawą, a także przed nieprecyzyjnym sformułowaniem ostatniej </a:t>
            </a:r>
            <a:r>
              <a:rPr lang="pl-PL" dirty="0" smtClean="0"/>
              <a:t>woli i niepożądanym </a:t>
            </a:r>
            <a:r>
              <a:rPr lang="pl-PL" dirty="0"/>
              <a:t>wpływom osób trzecich na samego </a:t>
            </a:r>
            <a:r>
              <a:rPr lang="pl-PL" dirty="0" smtClean="0"/>
              <a:t>testatora.</a:t>
            </a:r>
            <a:endParaRPr lang="pl-PL" dirty="0"/>
          </a:p>
        </p:txBody>
      </p:sp>
      <p:sp>
        <p:nvSpPr>
          <p:cNvPr id="2" name="Tytuł 1"/>
          <p:cNvSpPr>
            <a:spLocks noGrp="1"/>
          </p:cNvSpPr>
          <p:nvPr>
            <p:ph type="title"/>
          </p:nvPr>
        </p:nvSpPr>
        <p:spPr/>
        <p:txBody>
          <a:bodyPr>
            <a:normAutofit fontScale="90000"/>
          </a:bodyPr>
          <a:lstStyle/>
          <a:p>
            <a:pPr algn="ctr"/>
            <a:r>
              <a:rPr lang="pl-PL" dirty="0"/>
              <a:t>TESTAMETY ZWYKŁE – W FORMIE AKTU NOTARIALNEGO </a:t>
            </a:r>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826695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2708920"/>
            <a:ext cx="8229600" cy="4572000"/>
          </a:xfrm>
        </p:spPr>
        <p:txBody>
          <a:bodyPr>
            <a:normAutofit/>
          </a:bodyPr>
          <a:lstStyle/>
          <a:p>
            <a:endParaRPr lang="pl-PL" dirty="0"/>
          </a:p>
          <a:p>
            <a:pPr algn="just"/>
            <a:r>
              <a:rPr lang="pl-PL" u="sng" dirty="0" smtClean="0"/>
              <a:t>Postanowienie Sądu Najwyższego  z dnia  6 sierpnia 2015  r., </a:t>
            </a:r>
            <a:r>
              <a:rPr lang="pl-PL" u="sng" dirty="0"/>
              <a:t>V CSK </a:t>
            </a:r>
            <a:r>
              <a:rPr lang="pl-PL" u="sng" dirty="0" smtClean="0"/>
              <a:t>635/14</a:t>
            </a:r>
            <a:r>
              <a:rPr lang="pl-PL" u="sng" dirty="0"/>
              <a:t> </a:t>
            </a:r>
            <a:r>
              <a:rPr lang="pl-PL" u="sng" dirty="0" smtClean="0"/>
              <a:t>- </a:t>
            </a:r>
            <a:r>
              <a:rPr lang="pl-PL" dirty="0" smtClean="0"/>
              <a:t>Odwołanie </a:t>
            </a:r>
            <a:r>
              <a:rPr lang="pl-PL" dirty="0"/>
              <a:t>testamentu sporządzonego w formie aktu notarialnego może nastąpić przez świadome zniszczenie przez spadkodawcę wypisu tego aktu (art. 946 k.c.).</a:t>
            </a:r>
          </a:p>
          <a:p>
            <a:endParaRPr lang="pl-PL" dirty="0"/>
          </a:p>
        </p:txBody>
      </p:sp>
      <p:sp>
        <p:nvSpPr>
          <p:cNvPr id="2" name="Tytuł 1"/>
          <p:cNvSpPr>
            <a:spLocks noGrp="1"/>
          </p:cNvSpPr>
          <p:nvPr>
            <p:ph type="title"/>
          </p:nvPr>
        </p:nvSpPr>
        <p:spPr/>
        <p:txBody>
          <a:bodyPr>
            <a:normAutofit fontScale="90000"/>
          </a:bodyPr>
          <a:lstStyle/>
          <a:p>
            <a:pPr algn="ctr"/>
            <a:r>
              <a:rPr lang="pl-PL" dirty="0"/>
              <a:t>TESTAMETY ZWYKŁE – W FORMIE AKTU NOTARIALNEGO </a:t>
            </a:r>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2503153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564904"/>
            <a:ext cx="8229600" cy="4572000"/>
          </a:xfrm>
        </p:spPr>
        <p:txBody>
          <a:bodyPr>
            <a:normAutofit/>
          </a:bodyPr>
          <a:lstStyle/>
          <a:p>
            <a:pPr algn="just"/>
            <a:r>
              <a:rPr lang="pl-PL" sz="2400" b="1" dirty="0"/>
              <a:t>Testament </a:t>
            </a:r>
            <a:r>
              <a:rPr lang="pl-PL" sz="2400" b="1" dirty="0" err="1"/>
              <a:t>allograficzny</a:t>
            </a:r>
            <a:r>
              <a:rPr lang="pl-PL" sz="2400" b="1" dirty="0"/>
              <a:t> </a:t>
            </a:r>
            <a:r>
              <a:rPr lang="pl-PL" sz="2400" dirty="0"/>
              <a:t>to forma testamentu urzędowego, sporządzanego w obecności wójta (burmistrza, prezydenta miasta), starosty, marszałka województwa, sekretarza gminy lub powiatu. Mają oni obowiązek przyjęcia oświadczenia oraz sporządzenia testamentu, jeśli spadkodawca stawi się we właściwej jednostce i ustnie oświadczy swoją wolę w obecności dwóch świadków. Należy zaznaczyć, iż testament alograficzny jako forma testamentu ustnego nie może być sporządzona przez osoby głuche lub nieme.</a:t>
            </a:r>
          </a:p>
          <a:p>
            <a:pPr lvl="0" algn="just"/>
            <a:endParaRPr lang="pl-PL" sz="3200" dirty="0"/>
          </a:p>
          <a:p>
            <a:pPr marL="64008" indent="0">
              <a:buNone/>
            </a:pPr>
            <a:endParaRPr lang="pl-PL" sz="3200" dirty="0"/>
          </a:p>
          <a:p>
            <a:endParaRPr lang="pl-PL" dirty="0"/>
          </a:p>
        </p:txBody>
      </p:sp>
      <p:sp>
        <p:nvSpPr>
          <p:cNvPr id="2" name="Tytuł 1"/>
          <p:cNvSpPr>
            <a:spLocks noGrp="1"/>
          </p:cNvSpPr>
          <p:nvPr>
            <p:ph type="title"/>
          </p:nvPr>
        </p:nvSpPr>
        <p:spPr/>
        <p:txBody>
          <a:bodyPr>
            <a:normAutofit fontScale="90000"/>
          </a:bodyPr>
          <a:lstStyle/>
          <a:p>
            <a:pPr algn="ctr"/>
            <a:r>
              <a:rPr lang="pl-PL" dirty="0" smtClean="0"/>
              <a:t>TESTAMENTY ZWYKLE - ALLOGRAFICZNY</a:t>
            </a:r>
            <a:endParaRPr lang="pl-PL" dirty="0"/>
          </a:p>
        </p:txBody>
      </p:sp>
      <p:sp>
        <p:nvSpPr>
          <p:cNvPr id="4" name="Prostokąt 3"/>
          <p:cNvSpPr/>
          <p:nvPr/>
        </p:nvSpPr>
        <p:spPr>
          <a:xfrm>
            <a:off x="2483768" y="5908314"/>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4161811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just"/>
            <a:r>
              <a:rPr lang="pl-PL" sz="3200" dirty="0"/>
              <a:t>U</a:t>
            </a:r>
            <a:r>
              <a:rPr lang="pl-PL" sz="3200" dirty="0" smtClean="0"/>
              <a:t>stawa </a:t>
            </a:r>
            <a:r>
              <a:rPr lang="pl-PL" sz="3200" dirty="0"/>
              <a:t>z dnia 23 kwietnia 1964 r. – Kodeks </a:t>
            </a:r>
            <a:r>
              <a:rPr lang="pl-PL" sz="3200" dirty="0" smtClean="0"/>
              <a:t>cywilny – Księga czwarta Spadki</a:t>
            </a:r>
          </a:p>
          <a:p>
            <a:pPr algn="just"/>
            <a:r>
              <a:rPr lang="pl-PL" sz="3200" dirty="0"/>
              <a:t>Ustawa z dnia 23 kwietnia 1964 r. – Kodeks </a:t>
            </a:r>
            <a:r>
              <a:rPr lang="pl-PL" sz="3200" dirty="0" smtClean="0"/>
              <a:t>cywilny- Tytuł</a:t>
            </a:r>
            <a:r>
              <a:rPr lang="pl-PL" sz="3200" dirty="0"/>
              <a:t>  XXXIV Renta i dożywocie</a:t>
            </a:r>
          </a:p>
          <a:p>
            <a:endParaRPr lang="pl-PL" sz="3200" dirty="0" smtClean="0"/>
          </a:p>
        </p:txBody>
      </p:sp>
      <p:sp>
        <p:nvSpPr>
          <p:cNvPr id="2" name="Tytuł 1"/>
          <p:cNvSpPr>
            <a:spLocks noGrp="1"/>
          </p:cNvSpPr>
          <p:nvPr>
            <p:ph type="title"/>
          </p:nvPr>
        </p:nvSpPr>
        <p:spPr/>
        <p:txBody>
          <a:bodyPr/>
          <a:lstStyle/>
          <a:p>
            <a:pPr algn="ctr"/>
            <a:r>
              <a:rPr lang="pl-PL" dirty="0" smtClean="0"/>
              <a:t>PODSTAWY PRAWNE</a:t>
            </a:r>
            <a:endParaRPr lang="pl-PL" dirty="0"/>
          </a:p>
        </p:txBody>
      </p:sp>
    </p:spTree>
    <p:extLst>
      <p:ext uri="{BB962C8B-B14F-4D97-AF65-F5344CB8AC3E}">
        <p14:creationId xmlns:p14="http://schemas.microsoft.com/office/powerpoint/2010/main" val="2120863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2675467"/>
            <a:ext cx="8496943" cy="3450696"/>
          </a:xfrm>
        </p:spPr>
        <p:txBody>
          <a:bodyPr>
            <a:normAutofit/>
          </a:bodyPr>
          <a:lstStyle/>
          <a:p>
            <a:pPr algn="just"/>
            <a:r>
              <a:rPr lang="pl-PL" sz="2000" dirty="0" smtClean="0"/>
              <a:t>Wójt, burmistrz, </a:t>
            </a:r>
            <a:r>
              <a:rPr lang="pl-PL" sz="2000" dirty="0"/>
              <a:t>prezydenta miasta </a:t>
            </a:r>
            <a:r>
              <a:rPr lang="pl-PL" sz="2000" dirty="0" smtClean="0"/>
              <a:t>ma </a:t>
            </a:r>
            <a:r>
              <a:rPr lang="pl-PL" sz="2000" dirty="0"/>
              <a:t>obowiązek przyjęcia oświadczenia woli i sporządzenia protokołu w sposób określony w </a:t>
            </a:r>
            <a:r>
              <a:rPr lang="pl-PL" sz="2000" dirty="0" smtClean="0"/>
              <a:t>ustawie. Musi być ona </a:t>
            </a:r>
            <a:r>
              <a:rPr lang="pl-PL" sz="2000" dirty="0"/>
              <a:t>obecna przez cały czas składania oświadczenia woli przez testatora, </a:t>
            </a:r>
            <a:r>
              <a:rPr lang="pl-PL" sz="2000" dirty="0" smtClean="0"/>
              <a:t>Testament nie wywoła skutków prawnych, </a:t>
            </a:r>
            <a:r>
              <a:rPr lang="pl-PL" sz="2000" dirty="0"/>
              <a:t>jeżeli </a:t>
            </a:r>
            <a:r>
              <a:rPr lang="pl-PL" sz="2000" dirty="0" smtClean="0"/>
              <a:t>osoby te będą uczestniczyć jedynie </a:t>
            </a:r>
            <a:r>
              <a:rPr lang="pl-PL" sz="2000" dirty="0"/>
              <a:t>w czynności odczytywania </a:t>
            </a:r>
            <a:r>
              <a:rPr lang="pl-PL" sz="2000" dirty="0" smtClean="0"/>
              <a:t>protokołu.</a:t>
            </a:r>
            <a:endParaRPr lang="pl-PL" sz="2000" dirty="0"/>
          </a:p>
          <a:p>
            <a:pPr algn="just"/>
            <a:r>
              <a:rPr lang="pl-PL" sz="2000" dirty="0" smtClean="0"/>
              <a:t>Testator musi </a:t>
            </a:r>
            <a:r>
              <a:rPr lang="pl-PL" sz="2000" dirty="0"/>
              <a:t>w całości </a:t>
            </a:r>
            <a:r>
              <a:rPr lang="pl-PL" sz="2000" dirty="0" smtClean="0"/>
              <a:t>sformułować </a:t>
            </a:r>
            <a:r>
              <a:rPr lang="pl-PL" sz="2000" dirty="0"/>
              <a:t>treść </a:t>
            </a:r>
            <a:r>
              <a:rPr lang="pl-PL" sz="2000" dirty="0" smtClean="0"/>
              <a:t>testamentu ustnie, </a:t>
            </a:r>
            <a:r>
              <a:rPr lang="pl-PL" sz="2000" dirty="0"/>
              <a:t>bez udziału osób trzecich. </a:t>
            </a:r>
            <a:r>
              <a:rPr lang="pl-PL" sz="2000" dirty="0" smtClean="0"/>
              <a:t>Może przy tym posługiwać </a:t>
            </a:r>
            <a:r>
              <a:rPr lang="pl-PL" sz="2000" dirty="0"/>
              <a:t>się swoimi notatkami, dokumentami czy opiniami innych </a:t>
            </a:r>
            <a:r>
              <a:rPr lang="pl-PL" sz="2000" dirty="0" smtClean="0"/>
              <a:t>osób. Sposób </a:t>
            </a:r>
            <a:r>
              <a:rPr lang="pl-PL" sz="2000" dirty="0"/>
              <a:t>złożenia oświadczenia nie może budzić wątpliwości co do rzeczywistej woli </a:t>
            </a:r>
            <a:r>
              <a:rPr lang="pl-PL" sz="2000" dirty="0" smtClean="0"/>
              <a:t>testatora.</a:t>
            </a:r>
            <a:endParaRPr lang="pl-PL" sz="2000" dirty="0"/>
          </a:p>
        </p:txBody>
      </p:sp>
      <p:sp>
        <p:nvSpPr>
          <p:cNvPr id="2" name="Tytuł 1"/>
          <p:cNvSpPr>
            <a:spLocks noGrp="1"/>
          </p:cNvSpPr>
          <p:nvPr>
            <p:ph type="title"/>
          </p:nvPr>
        </p:nvSpPr>
        <p:spPr/>
        <p:txBody>
          <a:bodyPr>
            <a:normAutofit fontScale="90000"/>
          </a:bodyPr>
          <a:lstStyle/>
          <a:p>
            <a:pPr algn="ctr"/>
            <a:r>
              <a:rPr lang="pl-PL" dirty="0"/>
              <a:t>TESTAMENTY ZWYKLE - ALLOGRAFICZNY</a:t>
            </a:r>
          </a:p>
        </p:txBody>
      </p:sp>
      <p:sp>
        <p:nvSpPr>
          <p:cNvPr id="4" name="Prostokąt 3"/>
          <p:cNvSpPr/>
          <p:nvPr/>
        </p:nvSpPr>
        <p:spPr>
          <a:xfrm>
            <a:off x="2483768" y="5908314"/>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19589348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348880"/>
            <a:ext cx="8229600" cy="3923928"/>
          </a:xfrm>
        </p:spPr>
        <p:txBody>
          <a:bodyPr>
            <a:normAutofit fontScale="85000" lnSpcReduction="20000"/>
          </a:bodyPr>
          <a:lstStyle/>
          <a:p>
            <a:pPr algn="just"/>
            <a:r>
              <a:rPr lang="pl-PL" u="sng" dirty="0" smtClean="0"/>
              <a:t>Postanowienie Sądu Okręgowego w Gdańsku </a:t>
            </a:r>
            <a:r>
              <a:rPr lang="pl-PL" u="sng" dirty="0"/>
              <a:t> z dnia  27 czerwca 2012  r</a:t>
            </a:r>
            <a:r>
              <a:rPr lang="pl-PL" u="sng" dirty="0" smtClean="0"/>
              <a:t>., </a:t>
            </a:r>
            <a:r>
              <a:rPr lang="pl-PL" u="sng" dirty="0"/>
              <a:t>III Ca 128/12  </a:t>
            </a:r>
            <a:r>
              <a:rPr lang="pl-PL" u="sng" dirty="0" smtClean="0"/>
              <a:t>- </a:t>
            </a:r>
            <a:r>
              <a:rPr lang="pl-PL" dirty="0" smtClean="0"/>
              <a:t>Krąg </a:t>
            </a:r>
            <a:r>
              <a:rPr lang="pl-PL" dirty="0"/>
              <a:t>osób o których mowa w art. 951 § 1 k.c. ma charakter zamknięty. Oznacza to, że nie jest dopuszczalne sporządzenie testamentu </a:t>
            </a:r>
            <a:r>
              <a:rPr lang="pl-PL" dirty="0" err="1"/>
              <a:t>allograficznego</a:t>
            </a:r>
            <a:r>
              <a:rPr lang="pl-PL" dirty="0"/>
              <a:t> przed kimkolwiek innym, nawet jeżeli jest zastępcą jednej ze wskazanych w powołanym przepisie osób lub też ma uczestniczyć w sporządzaniu aktu ostatniej woli z polecenia czy też upoważnienia takiej osoby. Czynności prawa spadkowego mają bowiem charakter czynności osobistych także po stronie "osoby urzędowej</a:t>
            </a:r>
            <a:r>
              <a:rPr lang="pl-PL" dirty="0" smtClean="0"/>
              <a:t>.„ Tak </a:t>
            </a:r>
            <a:r>
              <a:rPr lang="pl-PL" dirty="0"/>
              <a:t>dokonanej oceny nie podważa a zarazem nie zmienia treść uchwały Rady Gminy przekazująca zastępcy wójta kompetencję do odbierania oświadczeń testamentowych. Nie kwestionując bowiem możliwości dekoncentracji przysługujących wójtowi uprawnień przez powierzenie ich jego zastępcy, podkreślić należy, iż każdorazowo uprawnienie takie winno znajdować swoje umocowanie w ustawie</a:t>
            </a:r>
            <a:r>
              <a:rPr lang="pl-PL" dirty="0" smtClean="0"/>
              <a:t>.”.</a:t>
            </a:r>
            <a:endParaRPr lang="pl-PL" dirty="0"/>
          </a:p>
          <a:p>
            <a:endParaRPr lang="pl-PL" dirty="0"/>
          </a:p>
        </p:txBody>
      </p:sp>
      <p:sp>
        <p:nvSpPr>
          <p:cNvPr id="2" name="Tytuł 1"/>
          <p:cNvSpPr>
            <a:spLocks noGrp="1"/>
          </p:cNvSpPr>
          <p:nvPr>
            <p:ph type="title"/>
          </p:nvPr>
        </p:nvSpPr>
        <p:spPr/>
        <p:txBody>
          <a:bodyPr>
            <a:normAutofit fontScale="90000"/>
          </a:bodyPr>
          <a:lstStyle/>
          <a:p>
            <a:pPr algn="ctr"/>
            <a:r>
              <a:rPr lang="pl-PL" dirty="0"/>
              <a:t>TESTAMENTY ZWYKLE - ALLOGRAFICZNY</a:t>
            </a:r>
          </a:p>
        </p:txBody>
      </p:sp>
      <p:sp>
        <p:nvSpPr>
          <p:cNvPr id="4" name="Prostokąt 3"/>
          <p:cNvSpPr/>
          <p:nvPr/>
        </p:nvSpPr>
        <p:spPr>
          <a:xfrm>
            <a:off x="2483768" y="5908314"/>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1595284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420888"/>
            <a:ext cx="8640960" cy="4572000"/>
          </a:xfrm>
        </p:spPr>
        <p:txBody>
          <a:bodyPr>
            <a:normAutofit/>
          </a:bodyPr>
          <a:lstStyle/>
          <a:p>
            <a:pPr lvl="0" algn="just"/>
            <a:r>
              <a:rPr lang="pl-PL" b="1" dirty="0" smtClean="0"/>
              <a:t>Testament </a:t>
            </a:r>
            <a:r>
              <a:rPr lang="pl-PL" b="1" dirty="0"/>
              <a:t>ustny</a:t>
            </a:r>
            <a:r>
              <a:rPr lang="pl-PL" dirty="0"/>
              <a:t> </a:t>
            </a:r>
            <a:r>
              <a:rPr lang="pl-PL" dirty="0" smtClean="0"/>
              <a:t>może </a:t>
            </a:r>
            <a:r>
              <a:rPr lang="pl-PL" dirty="0"/>
              <a:t>być sporządzony tylko i wyłącznie w wypadku gdy istnieje obawa rychłej śmierci spadkodawcy, gdy okoliczności szczególne uniemożliwiają skorzystanie ze zwykłej formy testamentu .</a:t>
            </a:r>
            <a:r>
              <a:rPr lang="pl-PL" dirty="0" smtClean="0"/>
              <a:t> Spadkodawca </a:t>
            </a:r>
            <a:r>
              <a:rPr lang="pl-PL" dirty="0"/>
              <a:t>składa oświadczenie w obecności co najmniej 3 </a:t>
            </a:r>
            <a:r>
              <a:rPr lang="pl-PL" dirty="0" smtClean="0"/>
              <a:t>świadków. </a:t>
            </a:r>
            <a:r>
              <a:rPr lang="pl-PL" dirty="0"/>
              <a:t>Do zachowania ważności testamentu ustnego konieczne jest potwierdzenie jego treści na piśmie przed upływem roku od złożenia oświadczenia przez spadkodawcę. </a:t>
            </a:r>
            <a:endParaRPr lang="pl-PL" dirty="0" smtClean="0"/>
          </a:p>
        </p:txBody>
      </p:sp>
      <p:sp>
        <p:nvSpPr>
          <p:cNvPr id="2" name="Tytuł 1"/>
          <p:cNvSpPr>
            <a:spLocks noGrp="1"/>
          </p:cNvSpPr>
          <p:nvPr>
            <p:ph type="title"/>
          </p:nvPr>
        </p:nvSpPr>
        <p:spPr/>
        <p:txBody>
          <a:bodyPr>
            <a:normAutofit fontScale="90000"/>
          </a:bodyPr>
          <a:lstStyle/>
          <a:p>
            <a:pPr algn="ctr"/>
            <a:r>
              <a:rPr lang="pl-PL" dirty="0" smtClean="0"/>
              <a:t>TESTAMENTY SZCZEGÓLNE - USTNY</a:t>
            </a:r>
            <a:endParaRPr lang="pl-PL" dirty="0"/>
          </a:p>
        </p:txBody>
      </p:sp>
      <p:sp>
        <p:nvSpPr>
          <p:cNvPr id="4" name="Prostokąt 3"/>
          <p:cNvSpPr/>
          <p:nvPr/>
        </p:nvSpPr>
        <p:spPr>
          <a:xfrm>
            <a:off x="2472509" y="5934670"/>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617432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2675467"/>
            <a:ext cx="8496943" cy="3450696"/>
          </a:xfrm>
        </p:spPr>
        <p:txBody>
          <a:bodyPr>
            <a:normAutofit/>
          </a:bodyPr>
          <a:lstStyle/>
          <a:p>
            <a:pPr algn="just"/>
            <a:r>
              <a:rPr lang="pl-PL" dirty="0" smtClean="0"/>
              <a:t>Sporządzenie testamentu ustnego może nastąpić jedynie w dwóch, wykluczających się wzajemnie okolicznościach. </a:t>
            </a:r>
            <a:r>
              <a:rPr lang="pl-PL" dirty="0"/>
              <a:t>M</a:t>
            </a:r>
            <a:r>
              <a:rPr lang="pl-PL" dirty="0" smtClean="0"/>
              <a:t>oże </a:t>
            </a:r>
            <a:r>
              <a:rPr lang="pl-PL" dirty="0"/>
              <a:t>on zostać sporządzony, jeżeli istnieje obawa rychłej śmierci </a:t>
            </a:r>
            <a:r>
              <a:rPr lang="pl-PL" dirty="0" smtClean="0"/>
              <a:t>spadkodawcy lub jeżeli </a:t>
            </a:r>
            <a:r>
              <a:rPr lang="pl-PL" dirty="0"/>
              <a:t>- wskutek szczególnych okoliczności - zachowanie zwykłej formy testamentu jest niemożliwe lub bardzo utrudnione. Każda z tych okoliczności stanowi </a:t>
            </a:r>
            <a:r>
              <a:rPr lang="pl-PL" dirty="0" smtClean="0"/>
              <a:t>samodzielną przesłankę </a:t>
            </a:r>
            <a:r>
              <a:rPr lang="pl-PL" dirty="0"/>
              <a:t>sporządzenia testamentu </a:t>
            </a:r>
            <a:r>
              <a:rPr lang="pl-PL" dirty="0" smtClean="0"/>
              <a:t>ustnego.</a:t>
            </a:r>
          </a:p>
          <a:p>
            <a:endParaRPr lang="pl-PL" dirty="0"/>
          </a:p>
        </p:txBody>
      </p:sp>
      <p:sp>
        <p:nvSpPr>
          <p:cNvPr id="2" name="Tytuł 1"/>
          <p:cNvSpPr>
            <a:spLocks noGrp="1"/>
          </p:cNvSpPr>
          <p:nvPr>
            <p:ph type="title"/>
          </p:nvPr>
        </p:nvSpPr>
        <p:spPr/>
        <p:txBody>
          <a:bodyPr>
            <a:normAutofit fontScale="90000"/>
          </a:bodyPr>
          <a:lstStyle/>
          <a:p>
            <a:pPr algn="ctr"/>
            <a:r>
              <a:rPr lang="pl-PL" dirty="0"/>
              <a:t>TESTAMENTY SZCZEGÓLNE - USTNY</a:t>
            </a:r>
          </a:p>
        </p:txBody>
      </p:sp>
      <p:sp>
        <p:nvSpPr>
          <p:cNvPr id="4" name="Prostokąt 3"/>
          <p:cNvSpPr/>
          <p:nvPr/>
        </p:nvSpPr>
        <p:spPr>
          <a:xfrm>
            <a:off x="2472509" y="5934670"/>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1215503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675467"/>
            <a:ext cx="8640959" cy="3450696"/>
          </a:xfrm>
        </p:spPr>
        <p:txBody>
          <a:bodyPr>
            <a:noAutofit/>
          </a:bodyPr>
          <a:lstStyle/>
          <a:p>
            <a:pPr algn="just"/>
            <a:r>
              <a:rPr lang="pl-PL" sz="2000" b="1" dirty="0" smtClean="0"/>
              <a:t>OBAWA RYCHŁEJ ŚMIERCI</a:t>
            </a:r>
            <a:r>
              <a:rPr lang="pl-PL" sz="2000" dirty="0" smtClean="0"/>
              <a:t>. Sąd Najwyższy w części orzeczeń </a:t>
            </a:r>
            <a:r>
              <a:rPr lang="pl-PL" sz="2000" dirty="0"/>
              <a:t>przyjmuje, że wystarczy subiektywnie uzasadniona obawa rychłej śmierci istniejąca w chwili sporządzania </a:t>
            </a:r>
            <a:r>
              <a:rPr lang="pl-PL" sz="2000" dirty="0" smtClean="0"/>
              <a:t>testamentu. Z innych orzeczeń wynika, iż obawa </a:t>
            </a:r>
            <a:r>
              <a:rPr lang="pl-PL" sz="2000" dirty="0"/>
              <a:t>rychłej </a:t>
            </a:r>
            <a:r>
              <a:rPr lang="pl-PL" sz="2000" dirty="0" smtClean="0"/>
              <a:t>śmierci spadkodawcy </a:t>
            </a:r>
            <a:r>
              <a:rPr lang="pl-PL" sz="2000" dirty="0"/>
              <a:t>musi być uzasadniona okolicznościami o charakterze obiektywnym. </a:t>
            </a:r>
            <a:r>
              <a:rPr lang="pl-PL" sz="2000" dirty="0" smtClean="0"/>
              <a:t>Chodzi o takie </a:t>
            </a:r>
            <a:r>
              <a:rPr lang="pl-PL" sz="2000" dirty="0"/>
              <a:t>stany chorobowe lub skutki nagłych wypadków, które w świetle wiedzy medycznej oraz doświadczenia życiowego mogą spowodować rychły zgon. Ustalając istnienie obawy rychłej śmierci, należy przy tym uwzględnić indywidualne właściwości organizmu spadkodawcy, np. odporność organizmu, wiek.</a:t>
            </a:r>
          </a:p>
        </p:txBody>
      </p:sp>
      <p:sp>
        <p:nvSpPr>
          <p:cNvPr id="2" name="Tytuł 1"/>
          <p:cNvSpPr>
            <a:spLocks noGrp="1"/>
          </p:cNvSpPr>
          <p:nvPr>
            <p:ph type="title"/>
          </p:nvPr>
        </p:nvSpPr>
        <p:spPr/>
        <p:txBody>
          <a:bodyPr>
            <a:normAutofit fontScale="90000"/>
          </a:bodyPr>
          <a:lstStyle/>
          <a:p>
            <a:pPr algn="ctr"/>
            <a:r>
              <a:rPr lang="pl-PL" dirty="0"/>
              <a:t>TESTAMENTY SZCZEGÓLNE - USTNY</a:t>
            </a:r>
          </a:p>
        </p:txBody>
      </p:sp>
      <p:sp>
        <p:nvSpPr>
          <p:cNvPr id="4" name="Prostokąt 3"/>
          <p:cNvSpPr/>
          <p:nvPr/>
        </p:nvSpPr>
        <p:spPr>
          <a:xfrm>
            <a:off x="2472509" y="5934670"/>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37914171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675467"/>
            <a:ext cx="8640959" cy="3450696"/>
          </a:xfrm>
        </p:spPr>
        <p:txBody>
          <a:bodyPr>
            <a:normAutofit/>
          </a:bodyPr>
          <a:lstStyle/>
          <a:p>
            <a:pPr algn="just"/>
            <a:r>
              <a:rPr lang="pl-PL" b="1" dirty="0" smtClean="0"/>
              <a:t>SZCZEGÓLNE OKOLICZNOŚCI. </a:t>
            </a:r>
            <a:r>
              <a:rPr lang="pl-PL" dirty="0" smtClean="0"/>
              <a:t>Okoliczności </a:t>
            </a:r>
            <a:r>
              <a:rPr lang="pl-PL" dirty="0"/>
              <a:t>uniemożliwiające lub znacznie utrudniające skorzystanie ze zwykłej formy testamentu nie zostały </a:t>
            </a:r>
            <a:r>
              <a:rPr lang="pl-PL" dirty="0" smtClean="0"/>
              <a:t>wskazane przez ustawodawcę. Przyjmuje się, iż chodzi </a:t>
            </a:r>
            <a:r>
              <a:rPr lang="pl-PL" dirty="0"/>
              <a:t>o okoliczności niecodzienne, odbiegające od normalnego stanu rzeczy. </a:t>
            </a:r>
            <a:r>
              <a:rPr lang="pl-PL" dirty="0" smtClean="0"/>
              <a:t>Może być to </a:t>
            </a:r>
            <a:r>
              <a:rPr lang="pl-PL" dirty="0"/>
              <a:t>np. powódź, przerwanie komunikacji, </a:t>
            </a:r>
            <a:r>
              <a:rPr lang="pl-PL" dirty="0" smtClean="0"/>
              <a:t>epidemia. </a:t>
            </a:r>
            <a:endParaRPr lang="pl-PL" dirty="0"/>
          </a:p>
        </p:txBody>
      </p:sp>
      <p:sp>
        <p:nvSpPr>
          <p:cNvPr id="2" name="Tytuł 1"/>
          <p:cNvSpPr>
            <a:spLocks noGrp="1"/>
          </p:cNvSpPr>
          <p:nvPr>
            <p:ph type="title"/>
          </p:nvPr>
        </p:nvSpPr>
        <p:spPr/>
        <p:txBody>
          <a:bodyPr>
            <a:normAutofit fontScale="90000"/>
          </a:bodyPr>
          <a:lstStyle/>
          <a:p>
            <a:pPr algn="ctr"/>
            <a:r>
              <a:rPr lang="pl-PL" dirty="0"/>
              <a:t>TESTAMENTY SZCZEGÓLNE - USTNY</a:t>
            </a:r>
          </a:p>
        </p:txBody>
      </p:sp>
      <p:sp>
        <p:nvSpPr>
          <p:cNvPr id="4" name="Podtytuł 2"/>
          <p:cNvSpPr txBox="1">
            <a:spLocks/>
          </p:cNvSpPr>
          <p:nvPr/>
        </p:nvSpPr>
        <p:spPr>
          <a:xfrm>
            <a:off x="899592" y="5733256"/>
            <a:ext cx="7488832" cy="888504"/>
          </a:xfrm>
          <a:prstGeom prst="rect">
            <a:avLst/>
          </a:prstGeom>
        </p:spPr>
        <p:txBody>
          <a:bodyPr vert="horz">
            <a:normAutofit fontScale="55000" lnSpcReduction="20000"/>
          </a:bodyPr>
          <a:ls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1086814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236835"/>
            <a:ext cx="8229600" cy="4572000"/>
          </a:xfrm>
        </p:spPr>
        <p:txBody>
          <a:bodyPr>
            <a:normAutofit/>
          </a:bodyPr>
          <a:lstStyle/>
          <a:p>
            <a:endParaRPr lang="pl-PL" dirty="0"/>
          </a:p>
          <a:p>
            <a:pPr algn="just"/>
            <a:r>
              <a:rPr lang="pl-PL" dirty="0"/>
              <a:t> </a:t>
            </a:r>
            <a:r>
              <a:rPr lang="pl-PL" u="sng" dirty="0"/>
              <a:t>P</a:t>
            </a:r>
            <a:r>
              <a:rPr lang="pl-PL" u="sng" dirty="0" smtClean="0"/>
              <a:t>ostanowienie </a:t>
            </a:r>
            <a:r>
              <a:rPr lang="pl-PL" u="sng" dirty="0"/>
              <a:t> </a:t>
            </a:r>
            <a:r>
              <a:rPr lang="pl-PL" u="sng" dirty="0" smtClean="0"/>
              <a:t>Sądu Najwyższego z </a:t>
            </a:r>
            <a:r>
              <a:rPr lang="pl-PL" u="sng" dirty="0"/>
              <a:t>dnia  19 lutego 2015  </a:t>
            </a:r>
            <a:r>
              <a:rPr lang="pl-PL" u="sng" dirty="0" smtClean="0"/>
              <a:t>r., </a:t>
            </a:r>
            <a:r>
              <a:rPr lang="pl-PL" u="sng" dirty="0"/>
              <a:t>III CSK </a:t>
            </a:r>
            <a:r>
              <a:rPr lang="pl-PL" u="sng" dirty="0" smtClean="0"/>
              <a:t>165/14 </a:t>
            </a:r>
            <a:r>
              <a:rPr lang="pl-PL" dirty="0" smtClean="0"/>
              <a:t>- Nie </a:t>
            </a:r>
            <a:r>
              <a:rPr lang="pl-PL" dirty="0"/>
              <a:t>spełnia wymagań art. 952 § 2 k.c. stwierdzenie treści testamentu ustnego przez osobę trzecią nieobecną przy składaniu oświadczenia woli przez spadkodawcę, która spisała treść tego oświadczenia wyłącznie w oparciu o informacje przekazane jej przez spadkobiercę powołanego do spadku tym testamentem.</a:t>
            </a:r>
          </a:p>
          <a:p>
            <a:pPr algn="just"/>
            <a:endParaRPr lang="pl-PL" dirty="0"/>
          </a:p>
        </p:txBody>
      </p:sp>
      <p:sp>
        <p:nvSpPr>
          <p:cNvPr id="2" name="Tytuł 1"/>
          <p:cNvSpPr>
            <a:spLocks noGrp="1"/>
          </p:cNvSpPr>
          <p:nvPr>
            <p:ph type="title"/>
          </p:nvPr>
        </p:nvSpPr>
        <p:spPr/>
        <p:txBody>
          <a:bodyPr>
            <a:normAutofit fontScale="90000"/>
          </a:bodyPr>
          <a:lstStyle/>
          <a:p>
            <a:pPr algn="ctr"/>
            <a:r>
              <a:rPr lang="pl-PL" dirty="0"/>
              <a:t>TESTAMENTY SZCZEGÓLNE - USTNY</a:t>
            </a:r>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2034723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lvl="0" algn="just"/>
            <a:r>
              <a:rPr lang="pl-PL" b="1" dirty="0">
                <a:solidFill>
                  <a:schemeClr val="accent2">
                    <a:lumMod val="60000"/>
                    <a:lumOff val="40000"/>
                  </a:schemeClr>
                </a:solidFill>
              </a:rPr>
              <a:t>Testament podróżny </a:t>
            </a:r>
            <a:r>
              <a:rPr lang="pl-PL" dirty="0"/>
              <a:t>jest testamentem sporządzanym na statku morskim lub powietrznym. Do zachowania jego ważności konieczna jest obecność 2 świadków oraz dowódcy bądź zastępcy dowódcy statku, na którym spadkodawca odbywa podróż. </a:t>
            </a:r>
          </a:p>
          <a:p>
            <a:endParaRPr lang="pl-PL" dirty="0"/>
          </a:p>
        </p:txBody>
      </p:sp>
      <p:sp>
        <p:nvSpPr>
          <p:cNvPr id="2" name="Tytuł 1"/>
          <p:cNvSpPr>
            <a:spLocks noGrp="1"/>
          </p:cNvSpPr>
          <p:nvPr>
            <p:ph type="title"/>
          </p:nvPr>
        </p:nvSpPr>
        <p:spPr/>
        <p:txBody>
          <a:bodyPr>
            <a:normAutofit fontScale="90000"/>
          </a:bodyPr>
          <a:lstStyle/>
          <a:p>
            <a:pPr algn="ctr"/>
            <a:r>
              <a:rPr lang="pl-PL" dirty="0"/>
              <a:t>TESTAMENTY SZCZEGÓLNE - </a:t>
            </a:r>
            <a:r>
              <a:rPr lang="pl-PL" dirty="0" smtClean="0"/>
              <a:t>PODRÓŻNY</a:t>
            </a:r>
            <a:endParaRPr lang="pl-PL" dirty="0"/>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9482277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492896"/>
            <a:ext cx="8568951" cy="3450696"/>
          </a:xfrm>
        </p:spPr>
        <p:txBody>
          <a:bodyPr>
            <a:normAutofit fontScale="85000" lnSpcReduction="10000"/>
          </a:bodyPr>
          <a:lstStyle/>
          <a:p>
            <a:pPr algn="just"/>
            <a:r>
              <a:rPr lang="pl-PL" dirty="0" smtClean="0"/>
              <a:t>Aby testament podróżny był ważny testator musi oświadczyć swoją </a:t>
            </a:r>
            <a:r>
              <a:rPr lang="pl-PL" dirty="0"/>
              <a:t>wolę wobec dowódcy statku lub jego zastępcy w obecności dwóch świadków. </a:t>
            </a:r>
            <a:endParaRPr lang="pl-PL" dirty="0" smtClean="0"/>
          </a:p>
          <a:p>
            <a:pPr algn="just"/>
            <a:r>
              <a:rPr lang="pl-PL" dirty="0" smtClean="0"/>
              <a:t>Jako statek należy rozumieć polski statek wodny lub statek powietrzny. </a:t>
            </a:r>
            <a:r>
              <a:rPr lang="pl-PL" dirty="0"/>
              <a:t>Polskim statkiem powietrznym jest urządzenie zdolne do unoszenia się w atmosferze na skutek oddziaływania powietrza innego niż oddziaływanie powietrza odbitego od podłoża, wpisane do polskiego rejestru cywilnych statków powietrznych (art. 2 pkt 1 oraz art. 31 ust. 1 pkt 1 ustawy z dnia 3 lipca 2002 r. – Prawo </a:t>
            </a:r>
            <a:r>
              <a:rPr lang="pl-PL" dirty="0" smtClean="0"/>
              <a:t>lotnicze). </a:t>
            </a:r>
            <a:r>
              <a:rPr lang="pl-PL" dirty="0"/>
              <a:t>Polskim statkiem morskim jest każde urządzenie pływające przeznaczone lub używane do żeglugi morskiej, które stanowi polską własność, jest uważane za polską własność lub czasowo uzyskało polską przynależność (art. 2 § 1 i art. 10 § 1 ustawy z dnia 18 września 2001 r. – Kodeks </a:t>
            </a:r>
            <a:r>
              <a:rPr lang="pl-PL" dirty="0" smtClean="0"/>
              <a:t>morski).</a:t>
            </a:r>
          </a:p>
          <a:p>
            <a:endParaRPr lang="pl-PL" dirty="0"/>
          </a:p>
        </p:txBody>
      </p:sp>
      <p:sp>
        <p:nvSpPr>
          <p:cNvPr id="2" name="Tytuł 1"/>
          <p:cNvSpPr>
            <a:spLocks noGrp="1"/>
          </p:cNvSpPr>
          <p:nvPr>
            <p:ph type="title"/>
          </p:nvPr>
        </p:nvSpPr>
        <p:spPr/>
        <p:txBody>
          <a:bodyPr>
            <a:normAutofit fontScale="90000"/>
          </a:bodyPr>
          <a:lstStyle/>
          <a:p>
            <a:pPr algn="ctr"/>
            <a:r>
              <a:rPr lang="pl-PL" dirty="0"/>
              <a:t>TESTAMENTY SZCZEGÓLNE - PODRÓŻNY</a:t>
            </a:r>
          </a:p>
        </p:txBody>
      </p:sp>
      <p:sp>
        <p:nvSpPr>
          <p:cNvPr id="4" name="Podtytuł 2"/>
          <p:cNvSpPr txBox="1">
            <a:spLocks/>
          </p:cNvSpPr>
          <p:nvPr/>
        </p:nvSpPr>
        <p:spPr>
          <a:xfrm>
            <a:off x="755576" y="5969496"/>
            <a:ext cx="7488832" cy="888504"/>
          </a:xfrm>
          <a:prstGeom prst="rect">
            <a:avLst/>
          </a:prstGeom>
        </p:spPr>
        <p:txBody>
          <a:bodyPr vert="horz">
            <a:normAutofit fontScale="55000" lnSpcReduction="20000"/>
          </a:bodyPr>
          <a:ls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ctr">
              <a:buNone/>
            </a:pPr>
            <a:r>
              <a:rPr lang="pl-PL" dirty="0" smtClean="0"/>
              <a:t>Kancelaria Radcy Prawnego </a:t>
            </a:r>
          </a:p>
          <a:p>
            <a:pPr marL="0" indent="0" algn="ctr">
              <a:buNone/>
            </a:pPr>
            <a:r>
              <a:rPr lang="pl-PL" dirty="0" smtClean="0"/>
              <a:t>dr Małgorzaty Maliszewskiej</a:t>
            </a:r>
          </a:p>
          <a:p>
            <a:pPr marL="0" indent="0" algn="ctr">
              <a:buNone/>
            </a:pPr>
            <a:r>
              <a:rPr lang="pl-PL" dirty="0" smtClean="0"/>
              <a:t>ul. </a:t>
            </a:r>
            <a:r>
              <a:rPr lang="pl-PL" dirty="0" err="1" smtClean="0"/>
              <a:t>Szczęśliwicka</a:t>
            </a:r>
            <a:r>
              <a:rPr lang="pl-PL" dirty="0" smtClean="0"/>
              <a:t> 27a lok. 3, 02-323 Warszawa</a:t>
            </a:r>
          </a:p>
          <a:p>
            <a:pPr marL="0" indent="0" algn="ctr">
              <a:buNone/>
            </a:pPr>
            <a:r>
              <a:rPr lang="pl-PL" dirty="0" err="1" smtClean="0"/>
              <a:t>tel</a:t>
            </a:r>
            <a:r>
              <a:rPr lang="pl-PL" dirty="0" smtClean="0"/>
              <a:t>/fax (0-22) 822 30 30; </a:t>
            </a:r>
            <a:r>
              <a:rPr lang="pl-PL" dirty="0" err="1" smtClean="0"/>
              <a:t>tel</a:t>
            </a:r>
            <a:r>
              <a:rPr lang="pl-PL" dirty="0" smtClean="0"/>
              <a:t> (0-22) 258 62 27</a:t>
            </a:r>
          </a:p>
          <a:p>
            <a:pPr marL="0" indent="0" algn="ctr">
              <a:buNone/>
            </a:pPr>
            <a:r>
              <a:rPr lang="pl-PL" dirty="0" err="1" smtClean="0"/>
              <a:t>tel</a:t>
            </a:r>
            <a:r>
              <a:rPr lang="pl-PL" dirty="0" smtClean="0"/>
              <a:t> 663 363 662</a:t>
            </a:r>
          </a:p>
          <a:p>
            <a:pPr marL="0" indent="0" algn="ctr">
              <a:buNone/>
            </a:pPr>
            <a:r>
              <a:rPr lang="pl-PL" dirty="0" smtClean="0"/>
              <a:t>prawnik@drmaliszewskakancelaria.com</a:t>
            </a:r>
          </a:p>
          <a:p>
            <a:endParaRPr lang="pl-PL" dirty="0" smtClean="0"/>
          </a:p>
          <a:p>
            <a:endParaRPr lang="pl-PL" dirty="0"/>
          </a:p>
        </p:txBody>
      </p:sp>
    </p:spTree>
    <p:extLst>
      <p:ext uri="{BB962C8B-B14F-4D97-AF65-F5344CB8AC3E}">
        <p14:creationId xmlns:p14="http://schemas.microsoft.com/office/powerpoint/2010/main" val="4179084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636912"/>
            <a:ext cx="8640960" cy="3600400"/>
          </a:xfrm>
        </p:spPr>
        <p:txBody>
          <a:bodyPr>
            <a:normAutofit lnSpcReduction="10000"/>
          </a:bodyPr>
          <a:lstStyle/>
          <a:p>
            <a:pPr algn="just"/>
            <a:r>
              <a:rPr lang="pl-PL" dirty="0"/>
              <a:t>Przyjęcie oświadczenia spadkodawcy przez inną osobę, nawet upoważnioną przez kapitana, powoduje nieważność testamentu.</a:t>
            </a:r>
          </a:p>
          <a:p>
            <a:pPr algn="just"/>
            <a:r>
              <a:rPr lang="pl-PL" dirty="0"/>
              <a:t>Wola spadkodawcy musi zostać spisana przez osobę odbierającą oświadczenie. Nie może tego dokonać np. świadek. Data na piśmie powinna składać się z oznaczenia, w sposób wyraźny lub opisowy, dnia, miesiąca i roku sporządzenia testamentu</a:t>
            </a:r>
            <a:r>
              <a:rPr lang="pl-PL" b="1" dirty="0"/>
              <a:t>.</a:t>
            </a:r>
          </a:p>
          <a:p>
            <a:pPr algn="just"/>
            <a:r>
              <a:rPr lang="pl-PL" dirty="0"/>
              <a:t>Pismo musi zostać odczytane spadkodawcy przed jego podpisaniem.</a:t>
            </a:r>
          </a:p>
          <a:p>
            <a:endParaRPr lang="pl-PL" dirty="0"/>
          </a:p>
        </p:txBody>
      </p:sp>
      <p:sp>
        <p:nvSpPr>
          <p:cNvPr id="2" name="Tytuł 1"/>
          <p:cNvSpPr>
            <a:spLocks noGrp="1"/>
          </p:cNvSpPr>
          <p:nvPr>
            <p:ph type="title"/>
          </p:nvPr>
        </p:nvSpPr>
        <p:spPr/>
        <p:txBody>
          <a:bodyPr>
            <a:normAutofit fontScale="90000"/>
          </a:bodyPr>
          <a:lstStyle/>
          <a:p>
            <a:pPr algn="ctr"/>
            <a:r>
              <a:rPr lang="pl-PL" dirty="0"/>
              <a:t>TESTAMENTY SZCZEGÓLNE - PODRÓŻNY</a:t>
            </a:r>
          </a:p>
        </p:txBody>
      </p:sp>
      <p:sp>
        <p:nvSpPr>
          <p:cNvPr id="4" name="Prostokąt 3"/>
          <p:cNvSpPr/>
          <p:nvPr/>
        </p:nvSpPr>
        <p:spPr>
          <a:xfrm>
            <a:off x="2498300" y="5934670"/>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101721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just"/>
            <a:r>
              <a:rPr lang="pl-PL" dirty="0" err="1"/>
              <a:t>Kidyba</a:t>
            </a:r>
            <a:r>
              <a:rPr lang="pl-PL" dirty="0"/>
              <a:t> Andrzej (red.), Kodeks cywilny. Komentarz. Tom IV. Spadki, wyd. </a:t>
            </a:r>
            <a:r>
              <a:rPr lang="pl-PL" dirty="0" smtClean="0"/>
              <a:t>IV, 2015</a:t>
            </a:r>
          </a:p>
          <a:p>
            <a:pPr algn="just"/>
            <a:r>
              <a:rPr lang="pl-PL" dirty="0"/>
              <a:t>Gudowski Jacek (red.), Kodeks cywilny. Komentarz. Tom VI. Spadki, wyd. II </a:t>
            </a:r>
            <a:r>
              <a:rPr lang="pl-PL" dirty="0" smtClean="0"/>
              <a:t>, 2017 </a:t>
            </a:r>
            <a:endParaRPr lang="pl-PL" dirty="0"/>
          </a:p>
        </p:txBody>
      </p:sp>
      <p:sp>
        <p:nvSpPr>
          <p:cNvPr id="2" name="Tytuł 1"/>
          <p:cNvSpPr>
            <a:spLocks noGrp="1"/>
          </p:cNvSpPr>
          <p:nvPr>
            <p:ph type="title"/>
          </p:nvPr>
        </p:nvSpPr>
        <p:spPr/>
        <p:txBody>
          <a:bodyPr/>
          <a:lstStyle/>
          <a:p>
            <a:pPr algn="ctr"/>
            <a:r>
              <a:rPr lang="pl-PL" dirty="0" smtClean="0"/>
              <a:t>Materiały źródłowe</a:t>
            </a:r>
            <a:endParaRPr lang="pl-PL" dirty="0"/>
          </a:p>
        </p:txBody>
      </p:sp>
    </p:spTree>
    <p:extLst>
      <p:ext uri="{BB962C8B-B14F-4D97-AF65-F5344CB8AC3E}">
        <p14:creationId xmlns:p14="http://schemas.microsoft.com/office/powerpoint/2010/main" val="2342039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2675467"/>
            <a:ext cx="8424935" cy="3450696"/>
          </a:xfrm>
        </p:spPr>
        <p:txBody>
          <a:bodyPr/>
          <a:lstStyle/>
          <a:p>
            <a:pPr lvl="0" algn="just"/>
            <a:r>
              <a:rPr lang="pl-PL" b="1" dirty="0"/>
              <a:t>Testament wojskowy </a:t>
            </a:r>
            <a:r>
              <a:rPr lang="pl-PL" dirty="0"/>
              <a:t>to taki, w którym uprawnionymi do sporządzenia go są wyłącznie żołnierze Sił Zbrojnych w okresie mobilizacji, wojny lub w okresie przebywania w niewoli. </a:t>
            </a:r>
          </a:p>
          <a:p>
            <a:endParaRPr lang="pl-PL" dirty="0"/>
          </a:p>
        </p:txBody>
      </p:sp>
      <p:sp>
        <p:nvSpPr>
          <p:cNvPr id="2" name="Tytuł 1"/>
          <p:cNvSpPr>
            <a:spLocks noGrp="1"/>
          </p:cNvSpPr>
          <p:nvPr>
            <p:ph type="title"/>
          </p:nvPr>
        </p:nvSpPr>
        <p:spPr/>
        <p:txBody>
          <a:bodyPr>
            <a:normAutofit fontScale="90000"/>
          </a:bodyPr>
          <a:lstStyle/>
          <a:p>
            <a:pPr algn="ctr"/>
            <a:r>
              <a:rPr lang="pl-PL" dirty="0"/>
              <a:t>TESTAMENTY SZCZEGÓLNE - </a:t>
            </a:r>
            <a:r>
              <a:rPr lang="pl-PL" dirty="0" smtClean="0"/>
              <a:t>WOJSKOWY</a:t>
            </a:r>
            <a:endParaRPr lang="pl-PL" dirty="0"/>
          </a:p>
        </p:txBody>
      </p:sp>
      <p:sp>
        <p:nvSpPr>
          <p:cNvPr id="5" name="Prostokąt 4"/>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35069692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483803"/>
            <a:ext cx="8712968" cy="3312368"/>
          </a:xfrm>
        </p:spPr>
        <p:txBody>
          <a:bodyPr>
            <a:normAutofit fontScale="92500" lnSpcReduction="10000"/>
          </a:bodyPr>
          <a:lstStyle/>
          <a:p>
            <a:pPr marL="64008" indent="0">
              <a:buNone/>
            </a:pPr>
            <a:r>
              <a:rPr lang="pl-PL" sz="2600" dirty="0"/>
              <a:t>Nie może być świadkiem przy sporządzaniu testamentu:</a:t>
            </a:r>
          </a:p>
          <a:p>
            <a:r>
              <a:rPr lang="pl-PL" sz="2600" dirty="0" smtClean="0"/>
              <a:t>kto </a:t>
            </a:r>
            <a:r>
              <a:rPr lang="pl-PL" sz="2600" dirty="0"/>
              <a:t>nie ma pełnej zdolności do czynności prawnych;</a:t>
            </a:r>
          </a:p>
          <a:p>
            <a:r>
              <a:rPr lang="pl-PL" sz="2600" dirty="0" smtClean="0"/>
              <a:t>niewidomy</a:t>
            </a:r>
            <a:r>
              <a:rPr lang="pl-PL" sz="2600" dirty="0"/>
              <a:t>, głuchy lub niemy;</a:t>
            </a:r>
          </a:p>
          <a:p>
            <a:r>
              <a:rPr lang="pl-PL" sz="2600" dirty="0" smtClean="0"/>
              <a:t>kto </a:t>
            </a:r>
            <a:r>
              <a:rPr lang="pl-PL" sz="2600" dirty="0"/>
              <a:t>nie może czytać i pisać;</a:t>
            </a:r>
          </a:p>
          <a:p>
            <a:r>
              <a:rPr lang="pl-PL" sz="2600" dirty="0" smtClean="0"/>
              <a:t>kto </a:t>
            </a:r>
            <a:r>
              <a:rPr lang="pl-PL" sz="2600" dirty="0"/>
              <a:t>nie włada językiem, w którym spadkodawca sporządza testament;</a:t>
            </a:r>
          </a:p>
          <a:p>
            <a:r>
              <a:rPr lang="pl-PL" sz="2600" dirty="0" smtClean="0"/>
              <a:t>skazany </a:t>
            </a:r>
            <a:r>
              <a:rPr lang="pl-PL" sz="2600" dirty="0"/>
              <a:t>prawomocnie wyrokiem sądowym za fałszywe zeznania.</a:t>
            </a:r>
          </a:p>
          <a:p>
            <a:endParaRPr lang="pl-PL" dirty="0"/>
          </a:p>
        </p:txBody>
      </p:sp>
      <p:sp>
        <p:nvSpPr>
          <p:cNvPr id="2" name="Tytuł 1"/>
          <p:cNvSpPr>
            <a:spLocks noGrp="1"/>
          </p:cNvSpPr>
          <p:nvPr>
            <p:ph type="title"/>
          </p:nvPr>
        </p:nvSpPr>
        <p:spPr>
          <a:xfrm>
            <a:off x="467544" y="44624"/>
            <a:ext cx="8229600" cy="1399032"/>
          </a:xfrm>
        </p:spPr>
        <p:txBody>
          <a:bodyPr>
            <a:normAutofit fontScale="90000"/>
          </a:bodyPr>
          <a:lstStyle/>
          <a:p>
            <a:pPr algn="ctr"/>
            <a:r>
              <a:rPr lang="pl-PL" dirty="0" smtClean="0"/>
              <a:t>NIEMOŻNOŚĆ BYCIA ŚWIADKIEM TESTAMENTU</a:t>
            </a:r>
            <a:endParaRPr lang="pl-PL" dirty="0"/>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19041378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492896"/>
            <a:ext cx="8640960" cy="3563888"/>
          </a:xfrm>
        </p:spPr>
        <p:txBody>
          <a:bodyPr>
            <a:normAutofit fontScale="92500" lnSpcReduction="10000"/>
          </a:bodyPr>
          <a:lstStyle/>
          <a:p>
            <a:pPr algn="just"/>
            <a:r>
              <a:rPr lang="pl-PL" sz="2200" dirty="0"/>
              <a:t>Nie może być świadkiem przy sporządzaniu testamentu osoba, dla której w testamencie została przewidziana jakakolwiek korzyść. Nie mogą być również świadkami: małżonek tej osoby, jej krewni lub powinowaci pierwszego i drugiego stopnia oraz osoby pozostające z nią w stosunku przysposobienia.</a:t>
            </a:r>
          </a:p>
          <a:p>
            <a:pPr algn="just"/>
            <a:r>
              <a:rPr lang="pl-PL" sz="2200" dirty="0" smtClean="0"/>
              <a:t>Jeżeli </a:t>
            </a:r>
            <a:r>
              <a:rPr lang="pl-PL" sz="2200" dirty="0"/>
              <a:t>świadkiem była jedna z osób wymienionych w paragrafie poprzedzającym, nieważne jest tylko postanowienie, które przysparza korzyści tej osobie, jej małżonkowi, krewnym lub powinowatym pierwszego lub drugiego stopnia albo osobie pozostającej z nią w stosunku przysposobienia. Jednakże gdy z treści testamentu lub z okoliczności wynika, że bez nieważnego postanowienia spadkodawca nie sporządziłby testamentu danej treści, nieważny jest cały testament.</a:t>
            </a:r>
          </a:p>
          <a:p>
            <a:endParaRPr lang="pl-PL" dirty="0"/>
          </a:p>
        </p:txBody>
      </p:sp>
      <p:sp>
        <p:nvSpPr>
          <p:cNvPr id="2" name="Tytuł 1"/>
          <p:cNvSpPr>
            <a:spLocks noGrp="1"/>
          </p:cNvSpPr>
          <p:nvPr>
            <p:ph type="title"/>
          </p:nvPr>
        </p:nvSpPr>
        <p:spPr>
          <a:xfrm>
            <a:off x="467544" y="27735"/>
            <a:ext cx="8229600" cy="1399032"/>
          </a:xfrm>
        </p:spPr>
        <p:txBody>
          <a:bodyPr>
            <a:normAutofit fontScale="90000"/>
          </a:bodyPr>
          <a:lstStyle/>
          <a:p>
            <a:pPr algn="ctr"/>
            <a:r>
              <a:rPr lang="pl-PL" dirty="0" smtClean="0"/>
              <a:t>NIEMOŻNOŚĆ BYCIA ŚWIADKIEM TESTAMENTU</a:t>
            </a:r>
            <a:endParaRPr lang="pl-PL" dirty="0"/>
          </a:p>
        </p:txBody>
      </p:sp>
      <p:sp>
        <p:nvSpPr>
          <p:cNvPr id="4" name="Prostokąt 3"/>
          <p:cNvSpPr/>
          <p:nvPr/>
        </p:nvSpPr>
        <p:spPr>
          <a:xfrm>
            <a:off x="2452259" y="5934670"/>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9573624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675467"/>
            <a:ext cx="8568951" cy="3450696"/>
          </a:xfrm>
        </p:spPr>
        <p:txBody>
          <a:bodyPr>
            <a:normAutofit/>
          </a:bodyPr>
          <a:lstStyle/>
          <a:p>
            <a:pPr marL="64008" indent="0" algn="just">
              <a:buNone/>
            </a:pPr>
            <a:r>
              <a:rPr lang="pl-PL" sz="2600" dirty="0"/>
              <a:t>Skorzystanie z możliwości sporządzenia testamentu daje spadkodawcy realny wpływ na losy swojego majątku na wypadek śmierci. Może on zadecydować o kręgu spadkobierców oraz o tym kto obejmie w posiadanie dane przedmioty wchodzące w skład majątku</a:t>
            </a:r>
            <a:r>
              <a:rPr lang="pl-PL" sz="2600" dirty="0" smtClean="0"/>
              <a:t>. Niejednokrotnie </a:t>
            </a:r>
            <a:r>
              <a:rPr lang="pl-PL" sz="2600" dirty="0"/>
              <a:t>sporządzenie testamentu może przyczynić się do uniknięcia sporów rodzinnych związanych z obejmowaniem majątku po zmarłym.</a:t>
            </a:r>
          </a:p>
          <a:p>
            <a:endParaRPr lang="pl-PL" dirty="0"/>
          </a:p>
        </p:txBody>
      </p:sp>
      <p:sp>
        <p:nvSpPr>
          <p:cNvPr id="2" name="Tytuł 1"/>
          <p:cNvSpPr>
            <a:spLocks noGrp="1"/>
          </p:cNvSpPr>
          <p:nvPr>
            <p:ph type="title"/>
          </p:nvPr>
        </p:nvSpPr>
        <p:spPr/>
        <p:txBody>
          <a:bodyPr>
            <a:normAutofit fontScale="90000"/>
          </a:bodyPr>
          <a:lstStyle/>
          <a:p>
            <a:pPr algn="ctr"/>
            <a:r>
              <a:rPr lang="pl-PL" dirty="0" smtClean="0"/>
              <a:t>ZALETY DZIEDZICZENIA TESTAMENTOWEGO</a:t>
            </a:r>
            <a:endParaRPr lang="pl-PL" dirty="0"/>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30982972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541942"/>
            <a:ext cx="8640959" cy="3450696"/>
          </a:xfrm>
        </p:spPr>
        <p:txBody>
          <a:bodyPr>
            <a:normAutofit fontScale="92500"/>
          </a:bodyPr>
          <a:lstStyle/>
          <a:p>
            <a:pPr marL="64008" indent="0" algn="just">
              <a:buNone/>
            </a:pPr>
            <a:r>
              <a:rPr lang="pl-PL" dirty="0" smtClean="0"/>
              <a:t>Mimo szeregu zalet dziedziczenie testamentowe posiada również wady. Należy do nich możliwość podważenia testamentu z uwagi na jego nieautentyczność a także ograniczone możliwości rozpoznania sytuacji przez spadkodawcę występujące w dacie sporządzania testamentu. Spadkodawca musi mieć także na uwadze, iż nie przewidując w testamencie rozporządzenia na rzecz osoby, która dziedziczyłaby z mocy ustawy, osobie takiej przysługuje roszczenie o wypłatę zachowku od spadkobierców (o ile nie zachodzą podstawy do wydziedziczenia). Co więcej, sporządzenie testamentu w formie aktu notarialnego wiąże się z uiszczeniem taksy notarialnej.</a:t>
            </a:r>
            <a:endParaRPr lang="pl-PL" dirty="0"/>
          </a:p>
        </p:txBody>
      </p:sp>
      <p:sp>
        <p:nvSpPr>
          <p:cNvPr id="2" name="Tytuł 1"/>
          <p:cNvSpPr>
            <a:spLocks noGrp="1"/>
          </p:cNvSpPr>
          <p:nvPr>
            <p:ph type="title"/>
          </p:nvPr>
        </p:nvSpPr>
        <p:spPr/>
        <p:txBody>
          <a:bodyPr>
            <a:normAutofit fontScale="90000"/>
          </a:bodyPr>
          <a:lstStyle/>
          <a:p>
            <a:pPr algn="ctr"/>
            <a:r>
              <a:rPr lang="pl-PL" dirty="0" smtClean="0"/>
              <a:t>WADY DZIEDZICZENIA TESTAMENTOWEGO</a:t>
            </a:r>
            <a:endParaRPr lang="pl-PL" dirty="0"/>
          </a:p>
        </p:txBody>
      </p:sp>
      <p:sp>
        <p:nvSpPr>
          <p:cNvPr id="4" name="Prostokąt 3"/>
          <p:cNvSpPr/>
          <p:nvPr/>
        </p:nvSpPr>
        <p:spPr>
          <a:xfrm>
            <a:off x="2470603" y="6021288"/>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37089025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564904"/>
            <a:ext cx="8712968" cy="4572000"/>
          </a:xfrm>
        </p:spPr>
        <p:txBody>
          <a:bodyPr>
            <a:normAutofit/>
          </a:bodyPr>
          <a:lstStyle/>
          <a:p>
            <a:pPr algn="just"/>
            <a:r>
              <a:rPr lang="pl-PL" dirty="0" smtClean="0"/>
              <a:t>Należy pamiętać, iż dzieciom, małżonkowi oraz rodzicom spadkodawcy, którzy w testamencie nie zostali powołani do spadku należy się zachowek. </a:t>
            </a:r>
          </a:p>
          <a:p>
            <a:pPr algn="just"/>
            <a:r>
              <a:rPr lang="pl-PL" dirty="0" smtClean="0"/>
              <a:t>Wysokość zachowku wynosi ½ wartości udziału spadkowego, który przypadłby danej osobie gdyby dziedziczyła na podstawie kodeksu cywilnego. Jeżeli osoba ta jest małoletnia lub trwale niezdolna do pracy to wysokość zachowku wzrasta do 2/3 wartości udziału spadkowego.</a:t>
            </a:r>
          </a:p>
        </p:txBody>
      </p:sp>
      <p:sp>
        <p:nvSpPr>
          <p:cNvPr id="2" name="Tytuł 1"/>
          <p:cNvSpPr>
            <a:spLocks noGrp="1"/>
          </p:cNvSpPr>
          <p:nvPr>
            <p:ph type="title"/>
          </p:nvPr>
        </p:nvSpPr>
        <p:spPr/>
        <p:txBody>
          <a:bodyPr/>
          <a:lstStyle/>
          <a:p>
            <a:pPr algn="ctr"/>
            <a:r>
              <a:rPr lang="pl-PL" dirty="0" smtClean="0"/>
              <a:t>ZACHOWEK</a:t>
            </a:r>
            <a:endParaRPr lang="pl-PL" dirty="0"/>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7557127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060848"/>
            <a:ext cx="8229600" cy="4572000"/>
          </a:xfrm>
        </p:spPr>
        <p:txBody>
          <a:bodyPr>
            <a:normAutofit/>
          </a:bodyPr>
          <a:lstStyle/>
          <a:p>
            <a:pPr marL="64008" indent="0">
              <a:buNone/>
            </a:pPr>
            <a:r>
              <a:rPr lang="pl-PL" sz="1900" b="1" dirty="0" smtClean="0"/>
              <a:t>USTALANIE WYSOKOŚCI ZACHOWKU</a:t>
            </a:r>
          </a:p>
          <a:p>
            <a:pPr algn="just"/>
            <a:r>
              <a:rPr lang="pl-PL" sz="1900" dirty="0" smtClean="0"/>
              <a:t>Przy </a:t>
            </a:r>
            <a:r>
              <a:rPr lang="pl-PL" sz="1900" dirty="0"/>
              <a:t>ustalaniu udziału spadkowego stanowiącego podstawę do obliczania zachowku uwzględnia się także spadkobierców niegodnych oraz spadkobierców, którzy spadek odrzucili, natomiast nie uwzględnia się spadkobierców, którzy zrzekli się dziedziczenia albo zostali wydziedziczeni</a:t>
            </a:r>
            <a:r>
              <a:rPr lang="pl-PL" sz="1900" dirty="0" smtClean="0"/>
              <a:t>.</a:t>
            </a:r>
          </a:p>
          <a:p>
            <a:pPr algn="just"/>
            <a:r>
              <a:rPr lang="pl-PL" sz="1900" dirty="0"/>
              <a:t>Przy obliczaniu zachowku nie uwzględnia się zapisów zwykłych i poleceń, natomiast dolicza się do spadku, stosownie do przepisów poniższych, darowizny oraz zapisy windykacyjne dokonane przez spadkodawcę</a:t>
            </a:r>
            <a:r>
              <a:rPr lang="pl-PL" sz="1900" dirty="0" smtClean="0"/>
              <a:t>.</a:t>
            </a:r>
          </a:p>
          <a:p>
            <a:pPr algn="just"/>
            <a:r>
              <a:rPr lang="pl-PL" sz="1900" dirty="0"/>
              <a:t>Przy obliczaniu zachowku nie dolicza się do spadku drobnych darowizn, zwyczajowo w danych stosunkach przyjętych, ani dokonanych przed więcej niż dziesięciu laty, licząc wstecz od otwarcia spadku, darowizn na rzecz osób niebędących spadkobiercami albo uprawnionymi do zachowku.</a:t>
            </a:r>
          </a:p>
          <a:p>
            <a:endParaRPr lang="pl-PL" dirty="0" smtClean="0"/>
          </a:p>
          <a:p>
            <a:endParaRPr lang="pl-PL" dirty="0"/>
          </a:p>
        </p:txBody>
      </p:sp>
      <p:sp>
        <p:nvSpPr>
          <p:cNvPr id="2" name="Tytuł 1"/>
          <p:cNvSpPr>
            <a:spLocks noGrp="1"/>
          </p:cNvSpPr>
          <p:nvPr>
            <p:ph type="title"/>
          </p:nvPr>
        </p:nvSpPr>
        <p:spPr/>
        <p:txBody>
          <a:bodyPr/>
          <a:lstStyle/>
          <a:p>
            <a:pPr algn="ctr"/>
            <a:r>
              <a:rPr lang="pl-PL" dirty="0" smtClean="0"/>
              <a:t>ZACHOWEK</a:t>
            </a:r>
            <a:endParaRPr lang="pl-PL" dirty="0"/>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33389993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77180" y="1988840"/>
            <a:ext cx="8615300" cy="4572000"/>
          </a:xfrm>
        </p:spPr>
        <p:txBody>
          <a:bodyPr>
            <a:normAutofit/>
          </a:bodyPr>
          <a:lstStyle/>
          <a:p>
            <a:pPr marL="64008" indent="0" algn="just">
              <a:buNone/>
            </a:pPr>
            <a:r>
              <a:rPr lang="pl-PL" sz="1900" b="1" dirty="0" smtClean="0"/>
              <a:t>USTALENIE WYSOKOŚCI ZACHOWKU C.D.</a:t>
            </a:r>
          </a:p>
          <a:p>
            <a:pPr algn="just"/>
            <a:r>
              <a:rPr lang="pl-PL" sz="1900" dirty="0" smtClean="0"/>
              <a:t>Przy </a:t>
            </a:r>
            <a:r>
              <a:rPr lang="pl-PL" sz="1900" dirty="0"/>
              <a:t>obliczaniu zachowku należnego zstępnemu nie dolicza się do spadku darowizn uczynionych przez spadkodawcę w czasie, kiedy nie miał zstępnych. Nie dotyczy to jednak wypadku, gdy darowizna została uczyniona na mniej niż trzysta dni przed urodzeniem się zstępnego.</a:t>
            </a:r>
          </a:p>
          <a:p>
            <a:pPr algn="just"/>
            <a:r>
              <a:rPr lang="pl-PL" sz="1900" dirty="0"/>
              <a:t>Przy obliczaniu zachowku należnego małżonkowi nie dolicza się do spadku darowizn, które spadkodawca uczynił przed zawarciem z nim małżeństwa.</a:t>
            </a:r>
          </a:p>
          <a:p>
            <a:pPr algn="just"/>
            <a:r>
              <a:rPr lang="pl-PL" sz="1900" dirty="0"/>
              <a:t>Jeżeli uprawnionym do zachowku jest zstępny spadkodawcy, zalicza się na należny mu zachowek poniesione przez spadkodawcę koszty wychowania oraz wykształcenia ogólnego i zawodowego, o ile koszty te przekraczają przeciętną miarę przyjętą w danym środowisku.</a:t>
            </a:r>
          </a:p>
          <a:p>
            <a:endParaRPr lang="pl-PL" dirty="0"/>
          </a:p>
        </p:txBody>
      </p:sp>
      <p:sp>
        <p:nvSpPr>
          <p:cNvPr id="2" name="Tytuł 1"/>
          <p:cNvSpPr>
            <a:spLocks noGrp="1"/>
          </p:cNvSpPr>
          <p:nvPr>
            <p:ph type="title"/>
          </p:nvPr>
        </p:nvSpPr>
        <p:spPr/>
        <p:txBody>
          <a:bodyPr/>
          <a:lstStyle/>
          <a:p>
            <a:pPr algn="ctr"/>
            <a:r>
              <a:rPr lang="pl-PL" dirty="0" smtClean="0"/>
              <a:t>ZACHOWEK</a:t>
            </a:r>
            <a:endParaRPr lang="pl-PL" dirty="0"/>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33562590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492896"/>
            <a:ext cx="8229600" cy="4572000"/>
          </a:xfrm>
        </p:spPr>
        <p:txBody>
          <a:bodyPr>
            <a:normAutofit/>
          </a:bodyPr>
          <a:lstStyle/>
          <a:p>
            <a:pPr marL="64008" indent="0" algn="just">
              <a:buNone/>
            </a:pPr>
            <a:r>
              <a:rPr lang="pl-PL" sz="2000" b="1" dirty="0"/>
              <a:t>PRZEDAWNIENIE  ROSZCZEŃ Z </a:t>
            </a:r>
            <a:r>
              <a:rPr lang="pl-PL" sz="2000" b="1" dirty="0" smtClean="0"/>
              <a:t>ZACHOWKU</a:t>
            </a:r>
            <a:endParaRPr lang="pl-PL" sz="2000" b="1" dirty="0"/>
          </a:p>
          <a:p>
            <a:pPr algn="just"/>
            <a:r>
              <a:rPr lang="pl-PL" sz="2000" dirty="0"/>
              <a:t>Roszczenia uprawnionego z tytułu zachowku oraz roszczenia spadkobierców o zmniejszenie zapisów zwykłych i poleceń przedawniają się z upływem lat pięciu od ogłoszenia testamentu.</a:t>
            </a:r>
          </a:p>
          <a:p>
            <a:pPr algn="just"/>
            <a:r>
              <a:rPr lang="pl-PL" sz="2000" b="1" dirty="0"/>
              <a:t> </a:t>
            </a:r>
            <a:r>
              <a:rPr lang="pl-PL" sz="2000" dirty="0"/>
              <a:t>Roszczenie przeciwko osobie obowiązanej do uzupełnienia zachowku z tytułu otrzymanych od spadkodawcy zapisu windykacyjnego lub darowizny przedawnia się z upływem lat pięciu od otwarcia spadku.</a:t>
            </a:r>
          </a:p>
          <a:p>
            <a:endParaRPr lang="pl-PL" dirty="0"/>
          </a:p>
        </p:txBody>
      </p:sp>
      <p:sp>
        <p:nvSpPr>
          <p:cNvPr id="2" name="Tytuł 1"/>
          <p:cNvSpPr>
            <a:spLocks noGrp="1"/>
          </p:cNvSpPr>
          <p:nvPr>
            <p:ph type="title"/>
          </p:nvPr>
        </p:nvSpPr>
        <p:spPr/>
        <p:txBody>
          <a:bodyPr/>
          <a:lstStyle/>
          <a:p>
            <a:pPr algn="ctr"/>
            <a:r>
              <a:rPr lang="pl-PL" dirty="0" smtClean="0"/>
              <a:t>ZACHOWEK</a:t>
            </a:r>
            <a:endParaRPr lang="pl-PL" dirty="0"/>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28896021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2492896"/>
            <a:ext cx="8229600" cy="4572000"/>
          </a:xfrm>
        </p:spPr>
        <p:txBody>
          <a:bodyPr/>
          <a:lstStyle/>
          <a:p>
            <a:pPr algn="just"/>
            <a:r>
              <a:rPr lang="pl-PL" dirty="0" smtClean="0"/>
              <a:t>Zapłaty zachowku można dochodzić na drodze postępowania cywilnego. </a:t>
            </a:r>
          </a:p>
          <a:p>
            <a:pPr algn="just"/>
            <a:r>
              <a:rPr lang="pl-PL" dirty="0" smtClean="0"/>
              <a:t>W tym celu należy skierować do Sądu powództwo o zapłatę zachowku, które wiąże się z uiszczeniem opłaty od pozwu. </a:t>
            </a:r>
          </a:p>
          <a:p>
            <a:pPr algn="just"/>
            <a:r>
              <a:rPr lang="pl-PL" dirty="0" smtClean="0"/>
              <a:t>Opłata wynosić będzie 5% od wartości przedmiotu sprawy tj. od wartości dochodzonego zachowku. </a:t>
            </a:r>
            <a:endParaRPr lang="pl-PL" dirty="0"/>
          </a:p>
        </p:txBody>
      </p:sp>
      <p:sp>
        <p:nvSpPr>
          <p:cNvPr id="2" name="Tytuł 1"/>
          <p:cNvSpPr>
            <a:spLocks noGrp="1"/>
          </p:cNvSpPr>
          <p:nvPr>
            <p:ph type="title"/>
          </p:nvPr>
        </p:nvSpPr>
        <p:spPr/>
        <p:txBody>
          <a:bodyPr/>
          <a:lstStyle/>
          <a:p>
            <a:pPr algn="ctr"/>
            <a:r>
              <a:rPr lang="pl-PL" dirty="0" smtClean="0"/>
              <a:t>ZACHOWEK</a:t>
            </a:r>
            <a:endParaRPr lang="pl-PL" dirty="0"/>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466922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9" y="2675467"/>
            <a:ext cx="8568952" cy="3450696"/>
          </a:xfrm>
        </p:spPr>
        <p:txBody>
          <a:bodyPr>
            <a:normAutofit/>
          </a:bodyPr>
          <a:lstStyle/>
          <a:p>
            <a:pPr algn="just"/>
            <a:r>
              <a:rPr lang="pl-PL" sz="2400" dirty="0" smtClean="0"/>
              <a:t>Zgodnie z art. 922 ustawy z dnia 23 kwietnia 1964 r. – Kodeks cywilny:</a:t>
            </a:r>
          </a:p>
          <a:p>
            <a:pPr marL="64008" indent="0" algn="just">
              <a:buNone/>
            </a:pPr>
            <a:r>
              <a:rPr lang="pl-PL" sz="2400" dirty="0" smtClean="0"/>
              <a:t>1)Prawa i obowiązki majątkowe zmarłego przechodzą z chwilą jego śmierci na inne osoby. </a:t>
            </a:r>
          </a:p>
          <a:p>
            <a:pPr marL="64008" indent="0" algn="just">
              <a:buNone/>
            </a:pPr>
            <a:r>
              <a:rPr lang="pl-PL" sz="2400" dirty="0" smtClean="0"/>
              <a:t>2)Wartość majątku ustalana jest na dzień śmierci.</a:t>
            </a:r>
          </a:p>
          <a:p>
            <a:pPr marL="64008" indent="0" algn="just">
              <a:buNone/>
            </a:pPr>
            <a:endParaRPr lang="pl-PL" sz="2400" dirty="0"/>
          </a:p>
          <a:p>
            <a:pPr marL="64008" indent="0" algn="just">
              <a:buNone/>
            </a:pPr>
            <a:r>
              <a:rPr lang="pl-PL" sz="2400" dirty="0"/>
              <a:t>Spadek otwiera się z chwilą śmierci </a:t>
            </a:r>
            <a:r>
              <a:rPr lang="pl-PL" sz="2400" dirty="0" smtClean="0"/>
              <a:t>spadkodawcy a spadkobierca </a:t>
            </a:r>
            <a:r>
              <a:rPr lang="pl-PL" sz="2400" dirty="0"/>
              <a:t>nabywa spadek z chwilą otwarcia spadku.</a:t>
            </a:r>
          </a:p>
          <a:p>
            <a:pPr marL="64008" indent="0" algn="just">
              <a:buNone/>
            </a:pPr>
            <a:endParaRPr lang="pl-PL" sz="2400" dirty="0" smtClean="0"/>
          </a:p>
        </p:txBody>
      </p:sp>
      <p:sp>
        <p:nvSpPr>
          <p:cNvPr id="2" name="Tytuł 1"/>
          <p:cNvSpPr>
            <a:spLocks noGrp="1"/>
          </p:cNvSpPr>
          <p:nvPr>
            <p:ph type="title"/>
          </p:nvPr>
        </p:nvSpPr>
        <p:spPr>
          <a:xfrm>
            <a:off x="467544" y="332656"/>
            <a:ext cx="8229600" cy="1399032"/>
          </a:xfrm>
        </p:spPr>
        <p:txBody>
          <a:bodyPr>
            <a:normAutofit fontScale="90000"/>
          </a:bodyPr>
          <a:lstStyle/>
          <a:p>
            <a:pPr algn="ctr"/>
            <a:r>
              <a:rPr lang="pl-PL" dirty="0" smtClean="0"/>
              <a:t>MAJĄTEK SPADKODAWCY PO JEGO ŚMIERCI</a:t>
            </a:r>
            <a:endParaRPr lang="pl-PL" dirty="0"/>
          </a:p>
        </p:txBody>
      </p:sp>
      <p:sp>
        <p:nvSpPr>
          <p:cNvPr id="4" name="Prostokąt 3"/>
          <p:cNvSpPr/>
          <p:nvPr/>
        </p:nvSpPr>
        <p:spPr>
          <a:xfrm>
            <a:off x="2483768" y="5934670"/>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33390985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492896"/>
            <a:ext cx="8640960" cy="3450696"/>
          </a:xfrm>
        </p:spPr>
        <p:txBody>
          <a:bodyPr>
            <a:normAutofit fontScale="92500"/>
          </a:bodyPr>
          <a:lstStyle/>
          <a:p>
            <a:pPr algn="just"/>
            <a:r>
              <a:rPr lang="pl-PL" dirty="0"/>
              <a:t>Jedyną możliwością pozbawienia zachowku jest </a:t>
            </a:r>
            <a:r>
              <a:rPr lang="pl-PL" dirty="0" smtClean="0"/>
              <a:t>wydziedziczenie.</a:t>
            </a:r>
          </a:p>
          <a:p>
            <a:pPr algn="just"/>
            <a:r>
              <a:rPr lang="pl-PL" dirty="0" smtClean="0"/>
              <a:t>Wydziedziczyć </a:t>
            </a:r>
            <a:r>
              <a:rPr lang="pl-PL" dirty="0"/>
              <a:t>można w testamencie osobę, </a:t>
            </a:r>
            <a:r>
              <a:rPr lang="pl-PL" dirty="0" smtClean="0"/>
              <a:t>która:</a:t>
            </a:r>
          </a:p>
          <a:p>
            <a:pPr marL="578358" indent="-514350" algn="just">
              <a:buAutoNum type="alphaLcParenR"/>
            </a:pPr>
            <a:r>
              <a:rPr lang="pl-PL" dirty="0" smtClean="0"/>
              <a:t>wbrew </a:t>
            </a:r>
            <a:r>
              <a:rPr lang="pl-PL" dirty="0"/>
              <a:t>woli spadkodawcy postępuje w sposób sprzeczny z zasadami współżycia społecznego </a:t>
            </a:r>
          </a:p>
          <a:p>
            <a:pPr marL="578358" indent="-514350" algn="just">
              <a:buAutoNum type="alphaLcParenR"/>
            </a:pPr>
            <a:r>
              <a:rPr lang="pl-PL" dirty="0" smtClean="0"/>
              <a:t>dopuściła </a:t>
            </a:r>
            <a:r>
              <a:rPr lang="pl-PL" dirty="0"/>
              <a:t>się wobec spadkodawcy lub jego osób najbliższych przestępstwa lub obraził jego </a:t>
            </a:r>
            <a:r>
              <a:rPr lang="pl-PL" dirty="0" smtClean="0"/>
              <a:t>cześć</a:t>
            </a:r>
          </a:p>
          <a:p>
            <a:pPr marL="578358" indent="-514350" algn="just">
              <a:buAutoNum type="alphaLcParenR"/>
            </a:pPr>
            <a:r>
              <a:rPr lang="pl-PL" dirty="0" smtClean="0"/>
              <a:t> uporczywie </a:t>
            </a:r>
            <a:r>
              <a:rPr lang="pl-PL" dirty="0"/>
              <a:t>nie spełnia względem spadkodawcy obowiązków rodzinnych. </a:t>
            </a:r>
          </a:p>
          <a:p>
            <a:pPr algn="just"/>
            <a:r>
              <a:rPr lang="pl-PL" dirty="0"/>
              <a:t>Nie można wydziedziczyć osoby jeśli spadkodawca jej przebaczył. </a:t>
            </a:r>
          </a:p>
          <a:p>
            <a:endParaRPr lang="pl-PL" dirty="0"/>
          </a:p>
        </p:txBody>
      </p:sp>
      <p:sp>
        <p:nvSpPr>
          <p:cNvPr id="2" name="Tytuł 1"/>
          <p:cNvSpPr>
            <a:spLocks noGrp="1"/>
          </p:cNvSpPr>
          <p:nvPr>
            <p:ph type="title"/>
          </p:nvPr>
        </p:nvSpPr>
        <p:spPr/>
        <p:txBody>
          <a:bodyPr/>
          <a:lstStyle/>
          <a:p>
            <a:pPr algn="ctr"/>
            <a:r>
              <a:rPr lang="pl-PL" dirty="0" smtClean="0"/>
              <a:t>WYDZIEDZICZENIE</a:t>
            </a:r>
            <a:endParaRPr lang="pl-PL" dirty="0"/>
          </a:p>
        </p:txBody>
      </p:sp>
      <p:sp>
        <p:nvSpPr>
          <p:cNvPr id="4" name="Prostokąt 3"/>
          <p:cNvSpPr/>
          <p:nvPr/>
        </p:nvSpPr>
        <p:spPr>
          <a:xfrm>
            <a:off x="2483768" y="5916637"/>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28925133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147501"/>
            <a:ext cx="8784976" cy="4572000"/>
          </a:xfrm>
        </p:spPr>
        <p:txBody>
          <a:bodyPr>
            <a:normAutofit/>
          </a:bodyPr>
          <a:lstStyle/>
          <a:p>
            <a:pPr marL="64008" indent="0" algn="just">
              <a:buNone/>
            </a:pPr>
            <a:r>
              <a:rPr lang="pl-PL" sz="1600" b="1" dirty="0" smtClean="0"/>
              <a:t>Przykłady </a:t>
            </a:r>
            <a:r>
              <a:rPr lang="pl-PL" sz="1600" b="1" dirty="0" err="1" smtClean="0"/>
              <a:t>zachowań</a:t>
            </a:r>
            <a:r>
              <a:rPr lang="pl-PL" sz="1600" b="1" dirty="0" smtClean="0"/>
              <a:t> dających podstawę do wydziedziczenia </a:t>
            </a:r>
          </a:p>
          <a:p>
            <a:pPr algn="just"/>
            <a:r>
              <a:rPr lang="pl-PL" sz="1600" u="sng" dirty="0" smtClean="0"/>
              <a:t>wbrew </a:t>
            </a:r>
            <a:r>
              <a:rPr lang="pl-PL" sz="1600" u="sng" dirty="0"/>
              <a:t>woli spadkodawcy postępuje w sposób sprzeczny z zasadami współżycia społecznego</a:t>
            </a:r>
            <a:r>
              <a:rPr lang="pl-PL" sz="1600" dirty="0"/>
              <a:t> </a:t>
            </a:r>
            <a:r>
              <a:rPr lang="pl-PL" sz="1600" dirty="0" smtClean="0"/>
              <a:t>- </a:t>
            </a:r>
            <a:r>
              <a:rPr lang="pl-PL" sz="1600" dirty="0"/>
              <a:t>niemoralne prowadzenie się, prowadzenie nieuczciwej działalności, handel narkotykami, pijaństwo, znęcanie się nad osobami bliskim</a:t>
            </a:r>
            <a:r>
              <a:rPr lang="pl-PL" sz="1600" dirty="0" smtClean="0"/>
              <a:t> </a:t>
            </a:r>
            <a:endParaRPr lang="pl-PL" sz="1600" dirty="0"/>
          </a:p>
          <a:p>
            <a:pPr algn="just"/>
            <a:r>
              <a:rPr lang="pl-PL" sz="1600" u="sng" dirty="0"/>
              <a:t>dopuściła się wobec spadkodawcy lub jego osób najbliższych przestępstwa lub obraził jego </a:t>
            </a:r>
            <a:r>
              <a:rPr lang="pl-PL" sz="1600" u="sng" dirty="0" smtClean="0"/>
              <a:t>cześć – </a:t>
            </a:r>
            <a:r>
              <a:rPr lang="pl-PL" sz="1600" dirty="0" smtClean="0"/>
              <a:t>przestępstwa przeciwko osobie spadkodawcy, rodzinie i opiece, ale także przeciwko mieniu (musi </a:t>
            </a:r>
            <a:r>
              <a:rPr lang="pl-PL" sz="1600" dirty="0"/>
              <a:t>być to jednak umyślne i ciężkie przestępstwo, za które można uznać jedynie takie, które godzi w podstawy egzystencji </a:t>
            </a:r>
            <a:r>
              <a:rPr lang="pl-PL" sz="1600" dirty="0" smtClean="0"/>
              <a:t>spadkodawcy) np</a:t>
            </a:r>
            <a:r>
              <a:rPr lang="pl-PL" sz="1600" dirty="0"/>
              <a:t>. spalenie domu, stanowiącego centrum życiowe spadkodawcy, kradzież wózka </a:t>
            </a:r>
            <a:r>
              <a:rPr lang="pl-PL" sz="1600" dirty="0" smtClean="0"/>
              <a:t>inwalidzkiego etc.</a:t>
            </a:r>
          </a:p>
          <a:p>
            <a:pPr algn="just"/>
            <a:r>
              <a:rPr lang="pl-PL" sz="1600" u="sng" dirty="0" smtClean="0"/>
              <a:t>uporczywie </a:t>
            </a:r>
            <a:r>
              <a:rPr lang="pl-PL" sz="1600" u="sng" dirty="0"/>
              <a:t>nie spełnia względem spadkodawcy obowiązków </a:t>
            </a:r>
            <a:r>
              <a:rPr lang="pl-PL" sz="1600" u="sng" dirty="0" smtClean="0"/>
              <a:t>rodzinnych - </a:t>
            </a:r>
            <a:r>
              <a:rPr lang="pl-PL" sz="1600" dirty="0"/>
              <a:t>długotrwałe, świadome, zawinione ignorowanie takich </a:t>
            </a:r>
            <a:r>
              <a:rPr lang="pl-PL" sz="1600" dirty="0" smtClean="0"/>
              <a:t>obowiązków, naruszenie </a:t>
            </a:r>
            <a:r>
              <a:rPr lang="pl-PL" sz="1600" dirty="0"/>
              <a:t>obowiązku alimentacyjnego wobec spadkodawcy, ignorowanie jego potrzeb osobistych i materialnych, zerwanie więzi, nieudzielenie wsparcia czy pomocy, zarówno osobistej, jak i finansowej. </a:t>
            </a:r>
            <a:endParaRPr lang="pl-PL" sz="1600" u="sng" dirty="0"/>
          </a:p>
          <a:p>
            <a:endParaRPr lang="pl-PL" sz="1600" dirty="0"/>
          </a:p>
        </p:txBody>
      </p:sp>
      <p:sp>
        <p:nvSpPr>
          <p:cNvPr id="2" name="Tytuł 1"/>
          <p:cNvSpPr>
            <a:spLocks noGrp="1"/>
          </p:cNvSpPr>
          <p:nvPr>
            <p:ph type="title"/>
          </p:nvPr>
        </p:nvSpPr>
        <p:spPr>
          <a:xfrm>
            <a:off x="467544" y="-27472"/>
            <a:ext cx="8229600" cy="1399032"/>
          </a:xfrm>
        </p:spPr>
        <p:txBody>
          <a:bodyPr/>
          <a:lstStyle/>
          <a:p>
            <a:pPr algn="ctr"/>
            <a:r>
              <a:rPr lang="pl-PL" dirty="0" smtClean="0"/>
              <a:t>WYDZIEDZICZENIE</a:t>
            </a:r>
            <a:endParaRPr lang="pl-PL" dirty="0"/>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8262839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492896"/>
            <a:ext cx="8712968" cy="4572000"/>
          </a:xfrm>
        </p:spPr>
        <p:txBody>
          <a:bodyPr>
            <a:normAutofit/>
          </a:bodyPr>
          <a:lstStyle/>
          <a:p>
            <a:pPr algn="just"/>
            <a:r>
              <a:rPr lang="pl-PL" sz="1600" dirty="0" smtClean="0"/>
              <a:t>Na podstawie umowy </a:t>
            </a:r>
            <a:r>
              <a:rPr lang="pl-PL" sz="1600" dirty="0"/>
              <a:t>dożywocia właściciel nieruchomości zobowiązuje się przenieść jej własność na </a:t>
            </a:r>
            <a:r>
              <a:rPr lang="pl-PL" sz="1600" dirty="0" smtClean="0"/>
              <a:t>nabywcę</a:t>
            </a:r>
            <a:r>
              <a:rPr lang="pl-PL" sz="1600" dirty="0"/>
              <a:t> </a:t>
            </a:r>
            <a:r>
              <a:rPr lang="pl-PL" sz="1600" dirty="0" smtClean="0"/>
              <a:t>a nabywca </a:t>
            </a:r>
            <a:r>
              <a:rPr lang="pl-PL" sz="1600" dirty="0"/>
              <a:t>w zamian za to zobowiązuje się zapewnić zbywcy lub bliskiej mu osobie dożywotnie utrzymanie. </a:t>
            </a:r>
            <a:endParaRPr lang="pl-PL" sz="1600" dirty="0" smtClean="0"/>
          </a:p>
          <a:p>
            <a:pPr algn="just"/>
            <a:r>
              <a:rPr lang="pl-PL" sz="1600" dirty="0" smtClean="0"/>
              <a:t>Poprzez powyższe w </a:t>
            </a:r>
            <a:r>
              <a:rPr lang="pl-PL" sz="1600" dirty="0"/>
              <a:t>braku odmiennej umowy, </a:t>
            </a:r>
            <a:r>
              <a:rPr lang="pl-PL" sz="1600" dirty="0" smtClean="0"/>
              <a:t>dożywotnie utrzymanie rozumiane jest jako przyjęcie zbywcy </a:t>
            </a:r>
            <a:r>
              <a:rPr lang="pl-PL" sz="1600" dirty="0"/>
              <a:t>jako domownika, </a:t>
            </a:r>
            <a:r>
              <a:rPr lang="pl-PL" sz="1600" dirty="0" smtClean="0"/>
              <a:t>dostarczenie </a:t>
            </a:r>
            <a:r>
              <a:rPr lang="pl-PL" sz="1600" dirty="0"/>
              <a:t>mu wyżywienia, ubrania, mieszkania, światła i opału, zapewnić mu odpowiednią pomoc i pielęgnowanie w chorobie oraz </a:t>
            </a:r>
            <a:r>
              <a:rPr lang="pl-PL" sz="1600" dirty="0" smtClean="0"/>
              <a:t>sprawienie </a:t>
            </a:r>
            <a:r>
              <a:rPr lang="pl-PL" sz="1600" dirty="0"/>
              <a:t>mu własnym kosztem </a:t>
            </a:r>
            <a:r>
              <a:rPr lang="pl-PL" sz="1600" dirty="0" smtClean="0"/>
              <a:t>pogrzebu odpowiadającemu </a:t>
            </a:r>
            <a:r>
              <a:rPr lang="pl-PL" sz="1600" dirty="0"/>
              <a:t>zwyczajom miejscowym.</a:t>
            </a:r>
            <a:endParaRPr lang="pl-PL" sz="1600" dirty="0" smtClean="0"/>
          </a:p>
          <a:p>
            <a:pPr algn="just"/>
            <a:r>
              <a:rPr lang="pl-PL" sz="1600" dirty="0"/>
              <a:t>Jeżeli w umowie o dożywocie nabywca nieruchomości zobowiązał się obciążyć ją na rzecz zbywcy użytkowaniem, którego wykonywanie jest ograniczone do części nieruchomości, służebnością mieszkania lub inną służebnością osobistą albo spełniać powtarzające się świadczenia w pieniądzach lub w rzeczach oznaczonych co do gatunku, użytkowanie, służebność osobista oraz uprawnienie do powtarzających się świadczeń należą do treści prawa dożywocia.</a:t>
            </a:r>
          </a:p>
        </p:txBody>
      </p:sp>
      <p:sp>
        <p:nvSpPr>
          <p:cNvPr id="2" name="Tytuł 1"/>
          <p:cNvSpPr>
            <a:spLocks noGrp="1"/>
          </p:cNvSpPr>
          <p:nvPr>
            <p:ph type="title"/>
          </p:nvPr>
        </p:nvSpPr>
        <p:spPr>
          <a:xfrm>
            <a:off x="467544" y="-99392"/>
            <a:ext cx="8229600" cy="1399032"/>
          </a:xfrm>
        </p:spPr>
        <p:txBody>
          <a:bodyPr/>
          <a:lstStyle/>
          <a:p>
            <a:pPr algn="ctr"/>
            <a:r>
              <a:rPr lang="pl-PL" dirty="0" smtClean="0"/>
              <a:t>DOŻYWOCIE</a:t>
            </a:r>
            <a:endParaRPr lang="pl-PL" dirty="0"/>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13631829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204864"/>
            <a:ext cx="8229600" cy="4572000"/>
          </a:xfrm>
        </p:spPr>
        <p:txBody>
          <a:bodyPr>
            <a:normAutofit fontScale="77500" lnSpcReduction="20000"/>
          </a:bodyPr>
          <a:lstStyle/>
          <a:p>
            <a:pPr marL="64008" indent="0" algn="just">
              <a:buNone/>
            </a:pPr>
            <a:endParaRPr lang="pl-PL" sz="2300" dirty="0" smtClean="0"/>
          </a:p>
          <a:p>
            <a:pPr algn="just"/>
            <a:r>
              <a:rPr lang="pl-PL" sz="2300" dirty="0" smtClean="0"/>
              <a:t>Prawo </a:t>
            </a:r>
            <a:r>
              <a:rPr lang="pl-PL" sz="2300" dirty="0"/>
              <a:t>dożywocia ustanowione na rzecz kilku osób ulega w razie śmierci jednej z tych osób odpowiedniemu zmniejszeniu.</a:t>
            </a:r>
          </a:p>
          <a:p>
            <a:pPr algn="just"/>
            <a:r>
              <a:rPr lang="pl-PL" sz="2300" dirty="0" smtClean="0"/>
              <a:t>Prawo </a:t>
            </a:r>
            <a:r>
              <a:rPr lang="pl-PL" sz="2300" dirty="0"/>
              <a:t>dożywocia jest </a:t>
            </a:r>
            <a:r>
              <a:rPr lang="pl-PL" sz="2300" dirty="0" smtClean="0"/>
              <a:t>niezbywalne, co oznacza, że nie można go zbyć na rzecz innej osoby. </a:t>
            </a:r>
          </a:p>
          <a:p>
            <a:pPr marL="64008" indent="0" algn="just">
              <a:buNone/>
            </a:pPr>
            <a:r>
              <a:rPr lang="pl-PL" sz="2300" b="1" dirty="0" smtClean="0"/>
              <a:t>ZMIANA UMOWY/ROZWIĄZANIE UMOWY </a:t>
            </a:r>
          </a:p>
          <a:p>
            <a:pPr algn="just"/>
            <a:r>
              <a:rPr lang="pl-PL" sz="2300" dirty="0" smtClean="0"/>
              <a:t>Jeżeli </a:t>
            </a:r>
            <a:r>
              <a:rPr lang="pl-PL" sz="2300" dirty="0"/>
              <a:t>z jakichkolwiek powodów wytworzą się między dożywotnikiem a zobowiązanym takie stosunki, że nie można wymagać od stron, żeby pozostawały nadal w bezpośredniej ze sobą styczności, sąd na żądanie jednej z nich zamieni wszystkie lub niektóre uprawnienia objęte treścią prawa dożywocia na dożywotnią rentę odpowiadającą wartości tych uprawnień.</a:t>
            </a:r>
          </a:p>
          <a:p>
            <a:pPr algn="just"/>
            <a:r>
              <a:rPr lang="pl-PL" sz="2300" dirty="0" smtClean="0"/>
              <a:t>W </a:t>
            </a:r>
            <a:r>
              <a:rPr lang="pl-PL" sz="2300" dirty="0"/>
              <a:t>wypadkach wyjątkowych sąd może na żądanie zobowiązanego lub dożywotnika, jeżeli dożywotnik jest zbywcą nieruchomości, rozwiązać umowę o dożywocie.</a:t>
            </a:r>
          </a:p>
          <a:p>
            <a:pPr algn="just"/>
            <a:r>
              <a:rPr lang="pl-PL" sz="2300" dirty="0" smtClean="0"/>
              <a:t>Jeżeli </a:t>
            </a:r>
            <a:r>
              <a:rPr lang="pl-PL" sz="2300" dirty="0"/>
              <a:t>zobowiązany z tytułu umowy o dożywocie zbył otrzymaną nieruchomość, dożywotnik może żądać zamiany prawa dożywocia na dożywotnią rentę odpowiadającą wartości tego prawa.</a:t>
            </a:r>
          </a:p>
          <a:p>
            <a:endParaRPr lang="pl-PL" dirty="0"/>
          </a:p>
        </p:txBody>
      </p:sp>
      <p:sp>
        <p:nvSpPr>
          <p:cNvPr id="2" name="Tytuł 1"/>
          <p:cNvSpPr>
            <a:spLocks noGrp="1"/>
          </p:cNvSpPr>
          <p:nvPr>
            <p:ph type="title"/>
          </p:nvPr>
        </p:nvSpPr>
        <p:spPr/>
        <p:txBody>
          <a:bodyPr/>
          <a:lstStyle/>
          <a:p>
            <a:pPr algn="ctr"/>
            <a:r>
              <a:rPr lang="pl-PL" dirty="0" smtClean="0"/>
              <a:t>DOŻYWOCIE</a:t>
            </a:r>
            <a:endParaRPr lang="pl-PL" dirty="0"/>
          </a:p>
        </p:txBody>
      </p:sp>
      <p:sp>
        <p:nvSpPr>
          <p:cNvPr id="4" name="Prostokąt 3"/>
          <p:cNvSpPr/>
          <p:nvPr/>
        </p:nvSpPr>
        <p:spPr>
          <a:xfrm>
            <a:off x="3419872" y="6087717"/>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482451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420888"/>
            <a:ext cx="8568952" cy="4572000"/>
          </a:xfrm>
        </p:spPr>
        <p:txBody>
          <a:bodyPr>
            <a:normAutofit/>
          </a:bodyPr>
          <a:lstStyle/>
          <a:p>
            <a:pPr marL="64008" indent="0" algn="just">
              <a:buNone/>
            </a:pPr>
            <a:r>
              <a:rPr lang="pl-PL" sz="2000" b="1" dirty="0" smtClean="0"/>
              <a:t>UZNANIE UMOWY ZA BEZSKUTECZNĄ</a:t>
            </a:r>
          </a:p>
          <a:p>
            <a:pPr algn="just"/>
            <a:r>
              <a:rPr lang="pl-PL" sz="2000" dirty="0" smtClean="0"/>
              <a:t>Osoba</a:t>
            </a:r>
            <a:r>
              <a:rPr lang="pl-PL" sz="2000" dirty="0"/>
              <a:t>, względem której ciąży na dożywotniku ustawowy obowiązek alimentacyjny, może żądać uznania umowy o dożywocie za bezskuteczną w stosunku do niej, jeżeli wskutek tej umowy dożywotnik stał się niewypłacalny. Uprawnienie to przysługuje bez względu na to, czy dożywotnik działał ze świadomością pokrzywdzenia wierzycieli, oraz bez względu na czas zawarcia umowy.</a:t>
            </a:r>
          </a:p>
          <a:p>
            <a:pPr algn="just"/>
            <a:r>
              <a:rPr lang="pl-PL" sz="2000" dirty="0"/>
              <a:t>Uznania umowy o dożywocie za bezskuteczną nie można żądać po upływie lat pięciu od daty tej umowy.</a:t>
            </a:r>
          </a:p>
          <a:p>
            <a:endParaRPr lang="pl-PL" sz="2000" dirty="0"/>
          </a:p>
        </p:txBody>
      </p:sp>
      <p:sp>
        <p:nvSpPr>
          <p:cNvPr id="2" name="Tytuł 1"/>
          <p:cNvSpPr>
            <a:spLocks noGrp="1"/>
          </p:cNvSpPr>
          <p:nvPr>
            <p:ph type="title"/>
          </p:nvPr>
        </p:nvSpPr>
        <p:spPr>
          <a:xfrm>
            <a:off x="467544" y="0"/>
            <a:ext cx="8229600" cy="1399032"/>
          </a:xfrm>
        </p:spPr>
        <p:txBody>
          <a:bodyPr/>
          <a:lstStyle/>
          <a:p>
            <a:pPr algn="ctr"/>
            <a:r>
              <a:rPr lang="pl-PL" dirty="0" smtClean="0"/>
              <a:t>DOŻYWOCIE</a:t>
            </a:r>
            <a:endParaRPr lang="pl-PL" dirty="0"/>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23132849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type="body" idx="1"/>
          </p:nvPr>
        </p:nvSpPr>
        <p:spPr>
          <a:xfrm>
            <a:off x="1115616" y="980728"/>
            <a:ext cx="7359352" cy="2286000"/>
          </a:xfrm>
        </p:spPr>
        <p:txBody>
          <a:bodyPr>
            <a:normAutofit/>
          </a:bodyPr>
          <a:lstStyle/>
          <a:p>
            <a:pPr marL="64008" indent="0" algn="ctr">
              <a:buNone/>
            </a:pPr>
            <a:r>
              <a:rPr lang="pl-PL" sz="5400" b="1" dirty="0" smtClean="0">
                <a:solidFill>
                  <a:schemeClr val="bg1"/>
                </a:solidFill>
              </a:rPr>
              <a:t>DZIĘKUJĘ ZA UWAGĘ!</a:t>
            </a:r>
            <a:endParaRPr lang="pl-PL" sz="5400" b="1" dirty="0">
              <a:solidFill>
                <a:schemeClr val="bg1"/>
              </a:solidFill>
            </a:endParaRPr>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2252570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2780928"/>
            <a:ext cx="8229600" cy="4572000"/>
          </a:xfrm>
        </p:spPr>
        <p:txBody>
          <a:bodyPr>
            <a:normAutofit/>
          </a:bodyPr>
          <a:lstStyle/>
          <a:p>
            <a:pPr algn="just"/>
            <a:r>
              <a:rPr lang="pl-PL" dirty="0" smtClean="0"/>
              <a:t>Dziedziczenie odbywać się może:</a:t>
            </a:r>
          </a:p>
          <a:p>
            <a:pPr marL="578358" indent="-514350" algn="just">
              <a:buAutoNum type="alphaLcParenR"/>
            </a:pPr>
            <a:r>
              <a:rPr lang="pl-PL" dirty="0" smtClean="0"/>
              <a:t>na podstawie testamentu (dziedziczenie </a:t>
            </a:r>
            <a:r>
              <a:rPr lang="pl-PL" dirty="0" smtClean="0"/>
              <a:t>testamentowe</a:t>
            </a:r>
            <a:r>
              <a:rPr lang="pl-PL" dirty="0" smtClean="0"/>
              <a:t>) </a:t>
            </a:r>
            <a:endParaRPr lang="pl-PL" dirty="0"/>
          </a:p>
          <a:p>
            <a:pPr marL="578358" indent="-514350" algn="just">
              <a:buAutoNum type="alphaLcParenR"/>
            </a:pPr>
            <a:r>
              <a:rPr lang="pl-PL" dirty="0" smtClean="0"/>
              <a:t>z mocy prawa (dziedziczenie ustawowe).</a:t>
            </a:r>
          </a:p>
          <a:p>
            <a:pPr algn="just"/>
            <a:r>
              <a:rPr lang="pl-PL" dirty="0" smtClean="0"/>
              <a:t>Rodzaj dziedziczenia zależy od tego czy spadkodawca sporządził przed śmiercią testament czy też nie pozostawił testamentu.</a:t>
            </a:r>
          </a:p>
        </p:txBody>
      </p:sp>
      <p:sp>
        <p:nvSpPr>
          <p:cNvPr id="2" name="Tytuł 1"/>
          <p:cNvSpPr>
            <a:spLocks noGrp="1"/>
          </p:cNvSpPr>
          <p:nvPr>
            <p:ph type="title"/>
          </p:nvPr>
        </p:nvSpPr>
        <p:spPr>
          <a:xfrm>
            <a:off x="323528" y="332656"/>
            <a:ext cx="8229600" cy="1399032"/>
          </a:xfrm>
        </p:spPr>
        <p:txBody>
          <a:bodyPr/>
          <a:lstStyle/>
          <a:p>
            <a:pPr algn="ctr"/>
            <a:r>
              <a:rPr lang="pl-PL" dirty="0" smtClean="0"/>
              <a:t>RODZAJE DZIEDZICZENIA</a:t>
            </a:r>
            <a:endParaRPr lang="pl-PL" dirty="0"/>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501773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1520" y="2564904"/>
            <a:ext cx="8712968" cy="3456384"/>
          </a:xfrm>
        </p:spPr>
        <p:txBody>
          <a:bodyPr>
            <a:normAutofit fontScale="92500" lnSpcReduction="20000"/>
          </a:bodyPr>
          <a:lstStyle/>
          <a:p>
            <a:pPr algn="just"/>
            <a:r>
              <a:rPr lang="pl-PL" sz="2600" dirty="0"/>
              <a:t>Dziedziczenie ustawowe co do całości spadku następuje wtedy, gdy spadkodawca nie pozostawił testamentu lub gdy pozostawił testament, ale żadna z osób w nim powołana nie chce lub nie może być spadkobiercą.</a:t>
            </a:r>
          </a:p>
          <a:p>
            <a:pPr algn="just"/>
            <a:r>
              <a:rPr lang="pl-PL" sz="2600" dirty="0"/>
              <a:t>Dziedziczenie ustawowe co do części spadku następuje, gdy spadkodawca w testamencie rozporządził tylko częścią swojego majątku</a:t>
            </a:r>
            <a:r>
              <a:rPr lang="pl-PL" sz="2600" dirty="0" smtClean="0"/>
              <a:t>.</a:t>
            </a:r>
          </a:p>
          <a:p>
            <a:pPr algn="just"/>
            <a:r>
              <a:rPr lang="pl-PL" sz="2600" dirty="0" smtClean="0"/>
              <a:t>Dziedziczenie testamentowe następuje wtedy, gdy spadkodawca pozostawił testament, w którym przewidział rozporządzenia na rzecz spadkobierców. </a:t>
            </a:r>
            <a:endParaRPr lang="pl-PL" sz="2600" dirty="0"/>
          </a:p>
          <a:p>
            <a:endParaRPr lang="pl-PL" dirty="0"/>
          </a:p>
        </p:txBody>
      </p:sp>
      <p:sp>
        <p:nvSpPr>
          <p:cNvPr id="2" name="Tytuł 1"/>
          <p:cNvSpPr>
            <a:spLocks noGrp="1"/>
          </p:cNvSpPr>
          <p:nvPr>
            <p:ph type="title"/>
          </p:nvPr>
        </p:nvSpPr>
        <p:spPr>
          <a:xfrm>
            <a:off x="457200" y="267494"/>
            <a:ext cx="8229600" cy="1073274"/>
          </a:xfrm>
        </p:spPr>
        <p:txBody>
          <a:bodyPr>
            <a:normAutofit fontScale="90000"/>
          </a:bodyPr>
          <a:lstStyle/>
          <a:p>
            <a:pPr algn="ctr"/>
            <a:r>
              <a:rPr lang="pl-PL" dirty="0" smtClean="0"/>
              <a:t>CHARAKTERYSTYKA RODZAJÓW DZIEDZICZENIA</a:t>
            </a:r>
            <a:endParaRPr lang="pl-PL" dirty="0"/>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3217399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827584" y="2636912"/>
            <a:ext cx="7239000" cy="1362075"/>
          </a:xfrm>
        </p:spPr>
        <p:txBody>
          <a:bodyPr>
            <a:normAutofit fontScale="90000"/>
          </a:bodyPr>
          <a:lstStyle/>
          <a:p>
            <a:r>
              <a:rPr lang="pl-PL" dirty="0" smtClean="0"/>
              <a:t>DZIEDZICZENIE TESTAMENTOWE</a:t>
            </a:r>
            <a:endParaRPr lang="pl-PL" dirty="0"/>
          </a:p>
        </p:txBody>
      </p:sp>
      <p:sp>
        <p:nvSpPr>
          <p:cNvPr id="6" name="Prostokąt 5"/>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3490339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2492896"/>
            <a:ext cx="8229600" cy="4572000"/>
          </a:xfrm>
        </p:spPr>
        <p:txBody>
          <a:bodyPr>
            <a:normAutofit/>
          </a:bodyPr>
          <a:lstStyle/>
          <a:p>
            <a:pPr algn="just"/>
            <a:r>
              <a:rPr lang="pl-PL" sz="2200" dirty="0" smtClean="0"/>
              <a:t>Jeżeli spadkodawca chce w inny sposób rozporządzić swoim majątkiem po śmierci niż ten przewidziany przez Kodeks cywilny, musi sporządzić testament.</a:t>
            </a:r>
          </a:p>
          <a:p>
            <a:pPr algn="just"/>
            <a:r>
              <a:rPr lang="pl-PL" sz="2200" dirty="0" smtClean="0"/>
              <a:t>W testamencie do całości spadku lub jego części może powoływać zarówno członków rodziny jak i osoby w świetle prawa cywilnego obce (np. partnera/przyjaciela).</a:t>
            </a:r>
          </a:p>
          <a:p>
            <a:pPr algn="just"/>
            <a:r>
              <a:rPr lang="pl-PL" sz="2200" dirty="0" smtClean="0"/>
              <a:t>W testamencie można powołać jedną osobę do całości spadku lub kilka osób do poszczególnych jego części.</a:t>
            </a:r>
          </a:p>
          <a:p>
            <a:pPr algn="just"/>
            <a:endParaRPr lang="pl-PL" sz="2400" dirty="0" smtClean="0"/>
          </a:p>
          <a:p>
            <a:pPr marL="64008" indent="0">
              <a:buNone/>
            </a:pPr>
            <a:endParaRPr lang="pl-PL" sz="2400" dirty="0"/>
          </a:p>
        </p:txBody>
      </p:sp>
      <p:sp>
        <p:nvSpPr>
          <p:cNvPr id="2" name="Tytuł 1"/>
          <p:cNvSpPr>
            <a:spLocks noGrp="1"/>
          </p:cNvSpPr>
          <p:nvPr>
            <p:ph type="title"/>
          </p:nvPr>
        </p:nvSpPr>
        <p:spPr>
          <a:xfrm>
            <a:off x="467544" y="116632"/>
            <a:ext cx="8229600" cy="1399032"/>
          </a:xfrm>
        </p:spPr>
        <p:txBody>
          <a:bodyPr>
            <a:normAutofit fontScale="90000"/>
          </a:bodyPr>
          <a:lstStyle/>
          <a:p>
            <a:pPr algn="ctr"/>
            <a:r>
              <a:rPr lang="pl-PL" dirty="0" smtClean="0"/>
              <a:t>ISTOTA DZIEDZICZENIA TESTAMENTOWEGO</a:t>
            </a:r>
            <a:endParaRPr lang="pl-PL" dirty="0"/>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42806181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algn="just"/>
            <a:r>
              <a:rPr lang="pl-PL" sz="2400" dirty="0"/>
              <a:t>Testament można w każdej chwili odwołać. </a:t>
            </a:r>
            <a:endParaRPr lang="pl-PL" sz="2400" dirty="0" smtClean="0"/>
          </a:p>
          <a:p>
            <a:pPr algn="just"/>
            <a:r>
              <a:rPr lang="pl-PL" sz="2400" dirty="0" smtClean="0"/>
              <a:t>Odwołanie </a:t>
            </a:r>
            <a:r>
              <a:rPr lang="pl-PL" sz="2400" dirty="0"/>
              <a:t>może polegać </a:t>
            </a:r>
            <a:r>
              <a:rPr lang="pl-PL" sz="2400" dirty="0" smtClean="0"/>
              <a:t>na:</a:t>
            </a:r>
          </a:p>
          <a:p>
            <a:pPr marL="578358" indent="-514350" algn="just">
              <a:buAutoNum type="alphaUcParenR"/>
            </a:pPr>
            <a:r>
              <a:rPr lang="pl-PL" sz="2400" dirty="0" smtClean="0"/>
              <a:t>sporządzeniu </a:t>
            </a:r>
            <a:r>
              <a:rPr lang="pl-PL" sz="2400" dirty="0"/>
              <a:t>nowego testamentu </a:t>
            </a:r>
            <a:endParaRPr lang="pl-PL" sz="2400" dirty="0" smtClean="0"/>
          </a:p>
          <a:p>
            <a:pPr marL="578358" indent="-514350" algn="just">
              <a:buAutoNum type="alphaUcParenR"/>
            </a:pPr>
            <a:r>
              <a:rPr lang="pl-PL" sz="2400" dirty="0" smtClean="0"/>
              <a:t>zniszczeniu dotychczasowego</a:t>
            </a:r>
          </a:p>
          <a:p>
            <a:pPr marL="578358" indent="-514350" algn="just">
              <a:buAutoNum type="alphaUcParenR"/>
            </a:pPr>
            <a:r>
              <a:rPr lang="pl-PL" sz="2400" dirty="0" smtClean="0"/>
              <a:t>dokonaniu </a:t>
            </a:r>
            <a:r>
              <a:rPr lang="pl-PL" sz="2400" dirty="0"/>
              <a:t>w nim zmian, z których wynika wola odwołania jego postanowień. </a:t>
            </a:r>
          </a:p>
          <a:p>
            <a:endParaRPr lang="pl-PL" dirty="0"/>
          </a:p>
        </p:txBody>
      </p:sp>
      <p:sp>
        <p:nvSpPr>
          <p:cNvPr id="2" name="Tytuł 1"/>
          <p:cNvSpPr>
            <a:spLocks noGrp="1"/>
          </p:cNvSpPr>
          <p:nvPr>
            <p:ph type="title"/>
          </p:nvPr>
        </p:nvSpPr>
        <p:spPr/>
        <p:txBody>
          <a:bodyPr>
            <a:normAutofit fontScale="90000"/>
          </a:bodyPr>
          <a:lstStyle/>
          <a:p>
            <a:pPr algn="ctr"/>
            <a:r>
              <a:rPr lang="pl-PL" dirty="0" smtClean="0"/>
              <a:t>ZMIANA I ODWOŁANIE TESTAMENTU</a:t>
            </a:r>
            <a:endParaRPr lang="pl-PL" dirty="0"/>
          </a:p>
        </p:txBody>
      </p:sp>
      <p:sp>
        <p:nvSpPr>
          <p:cNvPr id="4" name="Prostokąt 3"/>
          <p:cNvSpPr/>
          <p:nvPr/>
        </p:nvSpPr>
        <p:spPr>
          <a:xfrm>
            <a:off x="2483768" y="5796171"/>
            <a:ext cx="3816424" cy="923330"/>
          </a:xfrm>
          <a:prstGeom prst="rect">
            <a:avLst/>
          </a:prstGeom>
        </p:spPr>
        <p:txBody>
          <a:bodyPr wrap="square">
            <a:spAutoFit/>
          </a:bodyPr>
          <a:lstStyle/>
          <a:p>
            <a:pPr algn="ctr"/>
            <a:r>
              <a:rPr lang="pl-PL" sz="900" dirty="0"/>
              <a:t>Kancelaria Radcy Prawnego </a:t>
            </a:r>
          </a:p>
          <a:p>
            <a:pPr algn="ctr"/>
            <a:r>
              <a:rPr lang="pl-PL" sz="900" dirty="0"/>
              <a:t>dr Małgorzaty Maliszewskiej</a:t>
            </a:r>
          </a:p>
          <a:p>
            <a:pPr algn="ctr"/>
            <a:r>
              <a:rPr lang="pl-PL" sz="900" dirty="0"/>
              <a:t>ul. </a:t>
            </a:r>
            <a:r>
              <a:rPr lang="pl-PL" sz="900" dirty="0" err="1"/>
              <a:t>Szczęśliwicka</a:t>
            </a:r>
            <a:r>
              <a:rPr lang="pl-PL" sz="900" dirty="0"/>
              <a:t> 27a lok. 3, 02-323 Warszawa</a:t>
            </a:r>
          </a:p>
          <a:p>
            <a:pPr algn="ctr"/>
            <a:r>
              <a:rPr lang="pl-PL" sz="900" dirty="0" err="1"/>
              <a:t>tel</a:t>
            </a:r>
            <a:r>
              <a:rPr lang="pl-PL" sz="900" dirty="0"/>
              <a:t>/fax (0-22) 822 30 30; </a:t>
            </a:r>
            <a:r>
              <a:rPr lang="pl-PL" sz="900" dirty="0" err="1"/>
              <a:t>tel</a:t>
            </a:r>
            <a:r>
              <a:rPr lang="pl-PL" sz="900" dirty="0"/>
              <a:t> (0-22) 258 62 27</a:t>
            </a:r>
          </a:p>
          <a:p>
            <a:pPr algn="ctr"/>
            <a:r>
              <a:rPr lang="pl-PL" sz="900" dirty="0" err="1"/>
              <a:t>tel</a:t>
            </a:r>
            <a:r>
              <a:rPr lang="pl-PL" sz="900" dirty="0"/>
              <a:t> 663 363 662</a:t>
            </a:r>
          </a:p>
          <a:p>
            <a:pPr algn="ctr"/>
            <a:r>
              <a:rPr lang="pl-PL" sz="900" dirty="0"/>
              <a:t>prawnik@drmaliszewskakancelaria.com</a:t>
            </a:r>
          </a:p>
        </p:txBody>
      </p:sp>
    </p:spTree>
    <p:extLst>
      <p:ext uri="{BB962C8B-B14F-4D97-AF65-F5344CB8AC3E}">
        <p14:creationId xmlns:p14="http://schemas.microsoft.com/office/powerpoint/2010/main" val="12106177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ształt fali">
  <a:themeElements>
    <a:clrScheme name="Niestandardowy 16">
      <a:dk1>
        <a:sysClr val="windowText" lastClr="000000"/>
      </a:dk1>
      <a:lt1>
        <a:sysClr val="window" lastClr="FFFFFF"/>
      </a:lt1>
      <a:dk2>
        <a:srgbClr val="073E87"/>
      </a:dk2>
      <a:lt2>
        <a:srgbClr val="FFFF00"/>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Kształt fal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ształt fal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449</TotalTime>
  <Words>4353</Words>
  <Application>Microsoft Office PowerPoint</Application>
  <PresentationFormat>Pokaz na ekranie (4:3)</PresentationFormat>
  <Paragraphs>419</Paragraphs>
  <Slides>45</Slides>
  <Notes>2</Notes>
  <HiddenSlides>0</HiddenSlides>
  <MMClips>0</MMClips>
  <ScaleCrop>false</ScaleCrop>
  <HeadingPairs>
    <vt:vector size="4" baseType="variant">
      <vt:variant>
        <vt:lpstr>Motyw</vt:lpstr>
      </vt:variant>
      <vt:variant>
        <vt:i4>1</vt:i4>
      </vt:variant>
      <vt:variant>
        <vt:lpstr>Tytuły slajdów</vt:lpstr>
      </vt:variant>
      <vt:variant>
        <vt:i4>45</vt:i4>
      </vt:variant>
    </vt:vector>
  </HeadingPairs>
  <TitlesOfParts>
    <vt:vector size="46" baseType="lpstr">
      <vt:lpstr>Kształt fali</vt:lpstr>
      <vt:lpstr>DZIEDZICZENIE TESTAMENTOWE</vt:lpstr>
      <vt:lpstr>PODSTAWY PRAWNE</vt:lpstr>
      <vt:lpstr>Materiały źródłowe</vt:lpstr>
      <vt:lpstr>MAJĄTEK SPADKODAWCY PO JEGO ŚMIERCI</vt:lpstr>
      <vt:lpstr>RODZAJE DZIEDZICZENIA</vt:lpstr>
      <vt:lpstr>CHARAKTERYSTYKA RODZAJÓW DZIEDZICZENIA</vt:lpstr>
      <vt:lpstr>DZIEDZICZENIE TESTAMENTOWE</vt:lpstr>
      <vt:lpstr>ISTOTA DZIEDZICZENIA TESTAMENTOWEGO</vt:lpstr>
      <vt:lpstr>ZMIANA I ODWOŁANIE TESTAMENTU</vt:lpstr>
      <vt:lpstr>WARUNKI SPORZĄDZENIA TESTAMENTU</vt:lpstr>
      <vt:lpstr>RODZAJE TESTAMENTÓW</vt:lpstr>
      <vt:lpstr>TESTAMENTY ZWYKŁE - WŁASNORĘCZNY</vt:lpstr>
      <vt:lpstr>TESTAMENTY ZWYKŁE - WŁASNORĘCZNY</vt:lpstr>
      <vt:lpstr>TESTAMENTY ZWYKŁE - WŁASNORĘCZNY</vt:lpstr>
      <vt:lpstr>TESTAMENTY ZWYKŁE - WŁASNORĘCZNY</vt:lpstr>
      <vt:lpstr>TESTAMETY ZWYKŁE – W FORMIE AKTU NOTARIALNEGO </vt:lpstr>
      <vt:lpstr>TESTAMETY ZWYKŁE – W FORMIE AKTU NOTARIALNEGO </vt:lpstr>
      <vt:lpstr>TESTAMETY ZWYKŁE – W FORMIE AKTU NOTARIALNEGO </vt:lpstr>
      <vt:lpstr>TESTAMENTY ZWYKLE - ALLOGRAFICZNY</vt:lpstr>
      <vt:lpstr>TESTAMENTY ZWYKLE - ALLOGRAFICZNY</vt:lpstr>
      <vt:lpstr>TESTAMENTY ZWYKLE - ALLOGRAFICZNY</vt:lpstr>
      <vt:lpstr>TESTAMENTY SZCZEGÓLNE - USTNY</vt:lpstr>
      <vt:lpstr>TESTAMENTY SZCZEGÓLNE - USTNY</vt:lpstr>
      <vt:lpstr>TESTAMENTY SZCZEGÓLNE - USTNY</vt:lpstr>
      <vt:lpstr>TESTAMENTY SZCZEGÓLNE - USTNY</vt:lpstr>
      <vt:lpstr>TESTAMENTY SZCZEGÓLNE - USTNY</vt:lpstr>
      <vt:lpstr>TESTAMENTY SZCZEGÓLNE - PODRÓŻNY</vt:lpstr>
      <vt:lpstr>TESTAMENTY SZCZEGÓLNE - PODRÓŻNY</vt:lpstr>
      <vt:lpstr>TESTAMENTY SZCZEGÓLNE - PODRÓŻNY</vt:lpstr>
      <vt:lpstr>TESTAMENTY SZCZEGÓLNE - WOJSKOWY</vt:lpstr>
      <vt:lpstr>NIEMOŻNOŚĆ BYCIA ŚWIADKIEM TESTAMENTU</vt:lpstr>
      <vt:lpstr>NIEMOŻNOŚĆ BYCIA ŚWIADKIEM TESTAMENTU</vt:lpstr>
      <vt:lpstr>ZALETY DZIEDZICZENIA TESTAMENTOWEGO</vt:lpstr>
      <vt:lpstr>WADY DZIEDZICZENIA TESTAMENTOWEGO</vt:lpstr>
      <vt:lpstr>ZACHOWEK</vt:lpstr>
      <vt:lpstr>ZACHOWEK</vt:lpstr>
      <vt:lpstr>ZACHOWEK</vt:lpstr>
      <vt:lpstr>ZACHOWEK</vt:lpstr>
      <vt:lpstr>ZACHOWEK</vt:lpstr>
      <vt:lpstr>WYDZIEDZICZENIE</vt:lpstr>
      <vt:lpstr>WYDZIEDZICZENIE</vt:lpstr>
      <vt:lpstr>DOŻYWOCIE</vt:lpstr>
      <vt:lpstr>DOŻYWOCIE</vt:lpstr>
      <vt:lpstr>DOŻYWOCIE</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DZIEDZICZENIE USTAWOWE I TESTAMENTOWE</dc:title>
  <dc:creator>KancelariaPC1</dc:creator>
  <cp:lastModifiedBy>Kancelaria</cp:lastModifiedBy>
  <cp:revision>56</cp:revision>
  <cp:lastPrinted>2018-10-17T14:12:09Z</cp:lastPrinted>
  <dcterms:created xsi:type="dcterms:W3CDTF">2017-03-09T14:37:14Z</dcterms:created>
  <dcterms:modified xsi:type="dcterms:W3CDTF">2019-05-13T11:47:31Z</dcterms:modified>
</cp:coreProperties>
</file>