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8" r:id="rId3"/>
    <p:sldId id="277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0" r:id="rId14"/>
    <p:sldId id="271" r:id="rId15"/>
    <p:sldId id="272" r:id="rId16"/>
    <p:sldId id="273" r:id="rId17"/>
    <p:sldId id="274" r:id="rId18"/>
    <p:sldId id="267" r:id="rId19"/>
    <p:sldId id="275" r:id="rId20"/>
    <p:sldId id="268" r:id="rId21"/>
    <p:sldId id="276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660"/>
  </p:normalViewPr>
  <p:slideViewPr>
    <p:cSldViewPr>
      <p:cViewPr varScale="1">
        <p:scale>
          <a:sx n="110" d="100"/>
          <a:sy n="110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4D0C-8040-4315-86B4-87CF1FCBB7BC}" type="datetimeFigureOut">
              <a:rPr lang="pl-PL" smtClean="0"/>
              <a:t>20.05.2019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3F6F-35D7-4189-82E9-33E01FADFA5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4D0C-8040-4315-86B4-87CF1FCBB7BC}" type="datetimeFigureOut">
              <a:rPr lang="pl-PL" smtClean="0"/>
              <a:t>20.05.2019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3F6F-35D7-4189-82E9-33E01FADFA5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4D0C-8040-4315-86B4-87CF1FCBB7BC}" type="datetimeFigureOut">
              <a:rPr lang="pl-PL" smtClean="0"/>
              <a:t>20.05.2019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3F6F-35D7-4189-82E9-33E01FADFA5B}" type="slidenum">
              <a:rPr lang="pl-PL" smtClean="0"/>
              <a:t>‹#›</a:t>
            </a:fld>
            <a:endParaRPr lang="pl-P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4D0C-8040-4315-86B4-87CF1FCBB7BC}" type="datetimeFigureOut">
              <a:rPr lang="pl-PL" smtClean="0"/>
              <a:t>20.05.2019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3F6F-35D7-4189-82E9-33E01FADFA5B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4D0C-8040-4315-86B4-87CF1FCBB7BC}" type="datetimeFigureOut">
              <a:rPr lang="pl-PL" smtClean="0"/>
              <a:t>20.05.2019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3F6F-35D7-4189-82E9-33E01FADFA5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4D0C-8040-4315-86B4-87CF1FCBB7BC}" type="datetimeFigureOut">
              <a:rPr lang="pl-PL" smtClean="0"/>
              <a:t>20.05.2019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3F6F-35D7-4189-82E9-33E01FADFA5B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4D0C-8040-4315-86B4-87CF1FCBB7BC}" type="datetimeFigureOut">
              <a:rPr lang="pl-PL" smtClean="0"/>
              <a:t>20.05.2019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3F6F-35D7-4189-82E9-33E01FADFA5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4D0C-8040-4315-86B4-87CF1FCBB7BC}" type="datetimeFigureOut">
              <a:rPr lang="pl-PL" smtClean="0"/>
              <a:t>20.05.2019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3F6F-35D7-4189-82E9-33E01FADFA5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4D0C-8040-4315-86B4-87CF1FCBB7BC}" type="datetimeFigureOut">
              <a:rPr lang="pl-PL" smtClean="0"/>
              <a:t>20.05.2019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3F6F-35D7-4189-82E9-33E01FADFA5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4D0C-8040-4315-86B4-87CF1FCBB7BC}" type="datetimeFigureOut">
              <a:rPr lang="pl-PL" smtClean="0"/>
              <a:t>20.05.2019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3F6F-35D7-4189-82E9-33E01FADFA5B}" type="slidenum">
              <a:rPr lang="pl-PL" smtClean="0"/>
              <a:t>‹#›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4D0C-8040-4315-86B4-87CF1FCBB7BC}" type="datetimeFigureOut">
              <a:rPr lang="pl-PL" smtClean="0"/>
              <a:t>20.05.2019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3F6F-35D7-4189-82E9-33E01FADFA5B}" type="slidenum">
              <a:rPr lang="pl-PL" smtClean="0"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0FD4D0C-8040-4315-86B4-87CF1FCBB7BC}" type="datetimeFigureOut">
              <a:rPr lang="pl-PL" smtClean="0"/>
              <a:t>20.05.2019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1313F6F-35D7-4189-82E9-33E01FADFA5B}" type="slidenum">
              <a:rPr lang="pl-PL" smtClean="0"/>
              <a:t>‹#›</a:t>
            </a:fld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1340768"/>
            <a:ext cx="7272808" cy="1584176"/>
          </a:xfrm>
        </p:spPr>
        <p:txBody>
          <a:bodyPr/>
          <a:lstStyle/>
          <a:p>
            <a:pPr algn="ctr"/>
            <a:r>
              <a:rPr lang="pl-P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Błędy medyczne</a:t>
            </a:r>
            <a:endParaRPr lang="pl-PL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63688" y="3212976"/>
            <a:ext cx="5637010" cy="2160239"/>
          </a:xfrm>
        </p:spPr>
        <p:txBody>
          <a:bodyPr>
            <a:normAutofit fontScale="70000" lnSpcReduction="20000"/>
          </a:bodyPr>
          <a:lstStyle/>
          <a:p>
            <a:r>
              <a:rPr lang="pl-PL" dirty="0">
                <a:solidFill>
                  <a:schemeClr val="bg1"/>
                </a:solidFill>
              </a:rPr>
              <a:t>Materiał  przygotowany w ramach edukacji prawnej, zmierzającej do zwiększenia świadomości prawnej społeczeństwa przez:</a:t>
            </a:r>
          </a:p>
          <a:p>
            <a:endParaRPr lang="pl-PL" b="1" dirty="0">
              <a:solidFill>
                <a:schemeClr val="bg1"/>
              </a:solidFill>
            </a:endParaRPr>
          </a:p>
          <a:p>
            <a:r>
              <a:rPr lang="pl-PL" b="1" dirty="0">
                <a:solidFill>
                  <a:schemeClr val="bg1"/>
                </a:solidFill>
              </a:rPr>
              <a:t>Kancelarię Radcy Prawnego </a:t>
            </a:r>
          </a:p>
          <a:p>
            <a:r>
              <a:rPr lang="pl-PL" b="1" dirty="0">
                <a:solidFill>
                  <a:schemeClr val="bg1"/>
                </a:solidFill>
              </a:rPr>
              <a:t>dr Małgorzaty Maliszewskiej</a:t>
            </a:r>
          </a:p>
          <a:p>
            <a:r>
              <a:rPr lang="pl-PL" b="1" dirty="0">
                <a:solidFill>
                  <a:schemeClr val="bg1"/>
                </a:solidFill>
              </a:rPr>
              <a:t>ul. </a:t>
            </a:r>
            <a:r>
              <a:rPr lang="pl-PL" b="1" dirty="0" err="1">
                <a:solidFill>
                  <a:schemeClr val="bg1"/>
                </a:solidFill>
              </a:rPr>
              <a:t>Szczęśliwicka</a:t>
            </a:r>
            <a:r>
              <a:rPr lang="pl-PL" b="1" dirty="0">
                <a:solidFill>
                  <a:schemeClr val="bg1"/>
                </a:solidFill>
              </a:rPr>
              <a:t> 27a lok. 3</a:t>
            </a:r>
          </a:p>
          <a:p>
            <a:r>
              <a:rPr lang="pl-PL" b="1" dirty="0">
                <a:solidFill>
                  <a:schemeClr val="bg1"/>
                </a:solidFill>
              </a:rPr>
              <a:t>02-323 Warszawa</a:t>
            </a:r>
          </a:p>
          <a:p>
            <a:r>
              <a:rPr lang="pl-PL" b="1" dirty="0">
                <a:solidFill>
                  <a:schemeClr val="bg1"/>
                </a:solidFill>
              </a:rPr>
              <a:t>tel. (0-22) 822 30 30; (0-22) 258 62 27</a:t>
            </a:r>
          </a:p>
          <a:p>
            <a:r>
              <a:rPr lang="pl-PL" b="1" dirty="0">
                <a:solidFill>
                  <a:schemeClr val="bg1"/>
                </a:solidFill>
              </a:rPr>
              <a:t>prawnik@drmaliszewskakancelaria.com</a:t>
            </a:r>
          </a:p>
          <a:p>
            <a:endParaRPr lang="pl-PL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670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492896"/>
            <a:ext cx="8712968" cy="354105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Aby błąd medyczny rodził konsekwencje prawne </a:t>
            </a:r>
            <a:r>
              <a:rPr lang="pl-PL" dirty="0" smtClean="0"/>
              <a:t>muszą </a:t>
            </a:r>
            <a:r>
              <a:rPr lang="pl-PL" dirty="0"/>
              <a:t>zaistnieć następujące elementy:</a:t>
            </a:r>
          </a:p>
          <a:p>
            <a:pPr algn="just"/>
            <a:r>
              <a:rPr lang="pl-PL" dirty="0"/>
              <a:t>postępowanie (działanie lub zaniechanie) </a:t>
            </a:r>
            <a:r>
              <a:rPr lang="pl-PL" dirty="0" smtClean="0"/>
              <a:t>lekarza </a:t>
            </a:r>
            <a:r>
              <a:rPr lang="pl-PL" dirty="0"/>
              <a:t>musi być niezgodne z powszechnie uznanymi zasadami wiedzy medycznej;</a:t>
            </a:r>
          </a:p>
          <a:p>
            <a:pPr algn="just"/>
            <a:r>
              <a:rPr lang="pl-PL" dirty="0"/>
              <a:t>skutkiem </a:t>
            </a:r>
            <a:r>
              <a:rPr lang="pl-PL" dirty="0" smtClean="0"/>
              <a:t>postępowania lekarza musi </a:t>
            </a:r>
            <a:r>
              <a:rPr lang="pl-PL" dirty="0"/>
              <a:t>być szkoda pacjenta w postaci jego śmierci, ciężkiego uszczerbku na zdrowiu, innego naruszenia czynności narządu ciała lub rozstroju zdrowia;</a:t>
            </a:r>
          </a:p>
          <a:p>
            <a:pPr algn="just"/>
            <a:r>
              <a:rPr lang="pl-PL" dirty="0"/>
              <a:t>musi </a:t>
            </a:r>
            <a:r>
              <a:rPr lang="pl-PL" dirty="0" smtClean="0"/>
              <a:t>istnieć </a:t>
            </a:r>
            <a:r>
              <a:rPr lang="pl-PL" dirty="0"/>
              <a:t>związek </a:t>
            </a:r>
            <a:r>
              <a:rPr lang="pl-PL" dirty="0" err="1" smtClean="0"/>
              <a:t>przyczynowo-skutkowy</a:t>
            </a:r>
            <a:r>
              <a:rPr lang="pl-PL" dirty="0"/>
              <a:t> </a:t>
            </a:r>
            <a:r>
              <a:rPr lang="pl-PL" dirty="0" smtClean="0"/>
              <a:t>pomiędzy </a:t>
            </a:r>
            <a:r>
              <a:rPr lang="pl-PL" dirty="0"/>
              <a:t>działaniem osoby odpowiedzialnej, a skutkiem w postaci szkody pacjenta;</a:t>
            </a:r>
          </a:p>
          <a:p>
            <a:pPr algn="just"/>
            <a:r>
              <a:rPr lang="pl-PL" dirty="0"/>
              <a:t>osobie odpowiedzialnej można przypisać winę umyślną lub nieumyślną (lekkomyślność, niedbalstwo).</a:t>
            </a:r>
          </a:p>
          <a:p>
            <a:pPr marL="45720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6512511" cy="1143000"/>
          </a:xfrm>
        </p:spPr>
        <p:txBody>
          <a:bodyPr/>
          <a:lstStyle/>
          <a:p>
            <a:pPr algn="ctr"/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Przesłanki stwierdzenia błędu medycznego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60284" y="5916680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/>
              <a:t>Kancelaria Radcy Prawnego </a:t>
            </a:r>
          </a:p>
          <a:p>
            <a:pPr algn="ctr"/>
            <a:r>
              <a:rPr lang="pl-PL" sz="1000" dirty="0"/>
              <a:t>dr Małgorzaty Maliszewskiej</a:t>
            </a:r>
          </a:p>
          <a:p>
            <a:pPr algn="ctr"/>
            <a:r>
              <a:rPr lang="pl-PL" sz="1000" dirty="0"/>
              <a:t>ul. </a:t>
            </a:r>
            <a:r>
              <a:rPr lang="pl-PL" sz="1000" dirty="0" err="1"/>
              <a:t>Szczęśliwicka</a:t>
            </a:r>
            <a:r>
              <a:rPr lang="pl-PL" sz="1000" dirty="0"/>
              <a:t> 27a lok. 3, 02-323 Warszawa</a:t>
            </a:r>
          </a:p>
          <a:p>
            <a:pPr algn="ctr"/>
            <a:r>
              <a:rPr lang="pl-PL" sz="1000" dirty="0"/>
              <a:t>tel. (0-22) 822 30 30; (0-22) 258 62 27</a:t>
            </a:r>
          </a:p>
          <a:p>
            <a:pPr algn="ctr"/>
            <a:r>
              <a:rPr lang="pl-PL" sz="1000" dirty="0"/>
              <a:t>prawnik@drmaliszewskakancelaria.com</a:t>
            </a:r>
          </a:p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147578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708920"/>
            <a:ext cx="8640960" cy="338437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W razie powzięcia przypuszczenia, iż w trakcie leczenia nastąpił błąd </a:t>
            </a:r>
            <a:r>
              <a:rPr lang="pl-PL" dirty="0" smtClean="0"/>
              <a:t>medyczny należy:</a:t>
            </a:r>
          </a:p>
          <a:p>
            <a:pPr algn="just"/>
            <a:r>
              <a:rPr lang="pl-PL" dirty="0" smtClean="0"/>
              <a:t>zgromadzić </a:t>
            </a:r>
            <a:r>
              <a:rPr lang="pl-PL" dirty="0"/>
              <a:t>pełną dokumentację prowadzonego </a:t>
            </a:r>
            <a:r>
              <a:rPr lang="pl-PL" dirty="0" smtClean="0"/>
              <a:t>leczenia. Chodzi tu przede wszystkim o wyniki wszystkich badań</a:t>
            </a:r>
            <a:r>
              <a:rPr lang="pl-PL" dirty="0"/>
              <a:t>, </a:t>
            </a:r>
            <a:r>
              <a:rPr lang="pl-PL" dirty="0" smtClean="0"/>
              <a:t>dokumenty </a:t>
            </a:r>
            <a:r>
              <a:rPr lang="pl-PL" dirty="0"/>
              <a:t>dotyczące zastosowania procedur medycznych, szczegółową dokumentację z pobytu </a:t>
            </a:r>
            <a:r>
              <a:rPr lang="pl-PL" dirty="0" smtClean="0"/>
              <a:t>w placówce medycznej. </a:t>
            </a:r>
            <a:r>
              <a:rPr lang="pl-PL" dirty="0"/>
              <a:t>Wgląd w dokumentację medyczną oraz uzyskanie poświadczonej za zgodność z oryginałem jej pełnej kopii jest </a:t>
            </a:r>
            <a:r>
              <a:rPr lang="pl-PL" dirty="0" smtClean="0"/>
              <a:t>prawem każdego pacjenta. Wynika ono z </a:t>
            </a:r>
            <a:r>
              <a:rPr lang="pl-PL" dirty="0"/>
              <a:t>art. 26 i art. 27 ustawy z dnia 6 listopada 2008 r. o prawach pacjenta i Rzeczniku Praw Pacjenta. Każda placówka medyczna ma zatem obowiązek wydania pacjentowi – na jego żądanie - pełnej dokumentacji procesu leczenia.</a:t>
            </a:r>
          </a:p>
          <a:p>
            <a:pPr algn="just"/>
            <a:r>
              <a:rPr lang="pl-PL" dirty="0"/>
              <a:t>z</a:t>
            </a:r>
            <a:r>
              <a:rPr lang="pl-PL" dirty="0" smtClean="0"/>
              <a:t>gromadzić wszelkie </a:t>
            </a:r>
            <a:r>
              <a:rPr lang="pl-PL" dirty="0"/>
              <a:t>rachunki, faktury oraz paragony za zakup leków, dodatkowe wizyty lekarskie, koszty dojazdu itp.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272808" cy="1143000"/>
          </a:xfrm>
        </p:spPr>
        <p:txBody>
          <a:bodyPr/>
          <a:lstStyle/>
          <a:p>
            <a:pPr algn="ctr"/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Co zrobić, gdy podejrzewamy zaistnienie błędu medycznego?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60284" y="6021288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/>
              <a:t>Kancelaria Radcy Prawnego </a:t>
            </a:r>
          </a:p>
          <a:p>
            <a:pPr algn="ctr"/>
            <a:r>
              <a:rPr lang="pl-PL" sz="1000" dirty="0"/>
              <a:t>dr Małgorzaty Maliszewskiej</a:t>
            </a:r>
          </a:p>
          <a:p>
            <a:pPr algn="ctr"/>
            <a:r>
              <a:rPr lang="pl-PL" sz="1000" dirty="0"/>
              <a:t>ul. </a:t>
            </a:r>
            <a:r>
              <a:rPr lang="pl-PL" sz="1000" dirty="0" err="1"/>
              <a:t>Szczęśliwicka</a:t>
            </a:r>
            <a:r>
              <a:rPr lang="pl-PL" sz="1000" dirty="0"/>
              <a:t> 27a lok. 3, 02-323 Warszawa</a:t>
            </a:r>
          </a:p>
          <a:p>
            <a:pPr algn="ctr"/>
            <a:r>
              <a:rPr lang="pl-PL" sz="1000" dirty="0"/>
              <a:t>tel. (0-22) 822 30 30; (0-22) 258 62 27</a:t>
            </a:r>
          </a:p>
          <a:p>
            <a:pPr algn="ctr"/>
            <a:r>
              <a:rPr lang="pl-PL" sz="1000" dirty="0"/>
              <a:t>prawnik@drmaliszewskakancelaria.com</a:t>
            </a:r>
          </a:p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6503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564904"/>
            <a:ext cx="8640960" cy="3600400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Poszkodowany pacjent może żądać w szczególności:</a:t>
            </a:r>
          </a:p>
          <a:p>
            <a:pPr algn="just"/>
            <a:r>
              <a:rPr lang="pl-PL" dirty="0" smtClean="0"/>
              <a:t>zadośćuczynienia</a:t>
            </a:r>
          </a:p>
          <a:p>
            <a:pPr algn="just"/>
            <a:r>
              <a:rPr lang="pl-PL" dirty="0" smtClean="0"/>
              <a:t>odszkodowania </a:t>
            </a:r>
          </a:p>
          <a:p>
            <a:pPr algn="just"/>
            <a:r>
              <a:rPr lang="pl-PL" dirty="0" smtClean="0"/>
              <a:t>zapłaty sumy </a:t>
            </a:r>
            <a:r>
              <a:rPr lang="pl-PL" dirty="0"/>
              <a:t>potrzebnej na koszty leczenia </a:t>
            </a:r>
            <a:endParaRPr lang="pl-PL" dirty="0" smtClean="0"/>
          </a:p>
          <a:p>
            <a:pPr algn="just"/>
            <a:r>
              <a:rPr lang="pl-PL" dirty="0" smtClean="0"/>
              <a:t>renty </a:t>
            </a:r>
            <a:r>
              <a:rPr lang="pl-PL" dirty="0"/>
              <a:t>na zwiększone potrzeby </a:t>
            </a:r>
            <a:endParaRPr lang="pl-PL" dirty="0" smtClean="0"/>
          </a:p>
          <a:p>
            <a:pPr algn="just"/>
            <a:r>
              <a:rPr lang="pl-PL" dirty="0" smtClean="0"/>
              <a:t>renty </a:t>
            </a:r>
            <a:r>
              <a:rPr lang="pl-PL" dirty="0"/>
              <a:t>z tytułu utraty widoków na </a:t>
            </a:r>
            <a:r>
              <a:rPr lang="pl-PL" dirty="0" smtClean="0"/>
              <a:t>przyszłość i/lub </a:t>
            </a:r>
            <a:r>
              <a:rPr lang="pl-PL" dirty="0"/>
              <a:t>utraty zdolności do </a:t>
            </a:r>
            <a:r>
              <a:rPr lang="pl-PL" dirty="0" smtClean="0"/>
              <a:t>pracy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620688"/>
            <a:ext cx="6512511" cy="1143000"/>
          </a:xfrm>
        </p:spPr>
        <p:txBody>
          <a:bodyPr/>
          <a:lstStyle/>
          <a:p>
            <a:pPr algn="ctr"/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Roszczenia przysługujące z tytułu błędu medycznego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60284" y="5916680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/>
              <a:t>Kancelaria Radcy Prawnego </a:t>
            </a:r>
          </a:p>
          <a:p>
            <a:pPr algn="ctr"/>
            <a:r>
              <a:rPr lang="pl-PL" sz="1000" dirty="0"/>
              <a:t>dr Małgorzaty Maliszewskiej</a:t>
            </a:r>
          </a:p>
          <a:p>
            <a:pPr algn="ctr"/>
            <a:r>
              <a:rPr lang="pl-PL" sz="1000" dirty="0"/>
              <a:t>ul. </a:t>
            </a:r>
            <a:r>
              <a:rPr lang="pl-PL" sz="1000" dirty="0" err="1"/>
              <a:t>Szczęśliwicka</a:t>
            </a:r>
            <a:r>
              <a:rPr lang="pl-PL" sz="1000" dirty="0"/>
              <a:t> 27a lok. 3, 02-323 Warszawa</a:t>
            </a:r>
          </a:p>
          <a:p>
            <a:pPr algn="ctr"/>
            <a:r>
              <a:rPr lang="pl-PL" sz="1000" dirty="0"/>
              <a:t>tel. (0-22) 822 30 30; (0-22) 258 62 27</a:t>
            </a:r>
          </a:p>
          <a:p>
            <a:pPr algn="ctr"/>
            <a:r>
              <a:rPr lang="pl-PL" sz="1000" dirty="0"/>
              <a:t>prawnik@drmaliszewskakancelaria.com</a:t>
            </a:r>
          </a:p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214371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324460"/>
            <a:ext cx="8640960" cy="410445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Ma ono funkcję rekompensacyjną. </a:t>
            </a:r>
          </a:p>
          <a:p>
            <a:pPr algn="just"/>
            <a:r>
              <a:rPr lang="pl-PL" dirty="0"/>
              <a:t>Rekompensuje krzywdy, cierpienie i ból, które </a:t>
            </a:r>
            <a:r>
              <a:rPr lang="pl-PL" dirty="0" smtClean="0"/>
              <a:t>zaistniały </a:t>
            </a:r>
            <a:r>
              <a:rPr lang="pl-PL" dirty="0"/>
              <a:t>na skutek błędu medycznego.</a:t>
            </a:r>
          </a:p>
          <a:p>
            <a:pPr algn="just"/>
            <a:r>
              <a:rPr lang="pl-PL" dirty="0" smtClean="0"/>
              <a:t>Ma </a:t>
            </a:r>
            <a:r>
              <a:rPr lang="pl-PL" dirty="0"/>
              <a:t>stanowić sposób złagodzenia cierpień fizycznych i psychicznych </a:t>
            </a:r>
            <a:r>
              <a:rPr lang="pl-PL" dirty="0" smtClean="0"/>
              <a:t>poszkodowanego. Ma za zadanie wyrównać uszczerbki o </a:t>
            </a:r>
            <a:r>
              <a:rPr lang="pl-PL" dirty="0"/>
              <a:t>charakterze niematerialnym związanym z doznaną krzywdą, która przejawia się rozmiarem kalectwa, oszpeceniem, ograniczeniami ruchowymi, ograniczeniami w możliwości wykonywania czynności życia codziennego, długotrwałością cierpień, </a:t>
            </a:r>
            <a:r>
              <a:rPr lang="pl-PL" dirty="0" smtClean="0"/>
              <a:t>poczuciem </a:t>
            </a:r>
            <a:r>
              <a:rPr lang="pl-PL" dirty="0"/>
              <a:t>bezradności życiowej, ograniczeniem widoków i możliwości poszkodowanego w przyszłości (chodzi tutaj o niemożność podjęcia pracy, wykonywania wyuczonego zawodu, uprawiania sportu, zawarcia związku małżeńskiego, posiadania dzieci, aktywnego korzystania z życia i </a:t>
            </a:r>
            <a:r>
              <a:rPr lang="pl-PL" dirty="0" smtClean="0"/>
              <a:t>rozrywek).</a:t>
            </a:r>
          </a:p>
          <a:p>
            <a:pPr algn="just"/>
            <a:r>
              <a:rPr lang="pl-PL" dirty="0" smtClean="0"/>
              <a:t>Jest </a:t>
            </a:r>
            <a:r>
              <a:rPr lang="pl-PL" dirty="0"/>
              <a:t>to świadczenie </a:t>
            </a:r>
            <a:r>
              <a:rPr lang="pl-PL" dirty="0" smtClean="0"/>
              <a:t>jednorazowe.</a:t>
            </a:r>
          </a:p>
          <a:p>
            <a:pPr algn="just"/>
            <a:r>
              <a:rPr lang="pl-PL" dirty="0" smtClean="0"/>
              <a:t>Jest to świadczenie pieniężne.</a:t>
            </a:r>
            <a:endParaRPr lang="pl-PL" dirty="0"/>
          </a:p>
          <a:p>
            <a:pPr algn="just"/>
            <a:r>
              <a:rPr lang="pl-PL" dirty="0" smtClean="0"/>
              <a:t>Jego </a:t>
            </a:r>
            <a:r>
              <a:rPr lang="pl-PL" dirty="0"/>
              <a:t>wysokość jest zależna od okoliczności konkretnej </a:t>
            </a:r>
            <a:r>
              <a:rPr lang="pl-PL" dirty="0" smtClean="0"/>
              <a:t>sprawy.</a:t>
            </a:r>
            <a:r>
              <a:rPr lang="pl-PL" dirty="0"/>
              <a:t> </a:t>
            </a:r>
            <a:r>
              <a:rPr lang="pl-PL" dirty="0" smtClean="0"/>
              <a:t>Sąd orzekający posiada swobodę </a:t>
            </a:r>
            <a:r>
              <a:rPr lang="pl-PL" dirty="0"/>
              <a:t>w jego przyznaniu i określeniu jego wysokości </a:t>
            </a:r>
            <a:r>
              <a:rPr lang="pl-PL" dirty="0" smtClean="0"/>
              <a:t>co nie oznacza, </a:t>
            </a:r>
            <a:r>
              <a:rPr lang="pl-PL" dirty="0"/>
              <a:t>że </a:t>
            </a:r>
            <a:r>
              <a:rPr lang="pl-PL" dirty="0" smtClean="0"/>
              <a:t>dysponuje pełną dowolnością </a:t>
            </a:r>
            <a:r>
              <a:rPr lang="pl-PL" dirty="0"/>
              <a:t>w jego </a:t>
            </a:r>
            <a:r>
              <a:rPr lang="pl-PL" dirty="0" smtClean="0"/>
              <a:t>orzeczeniu.</a:t>
            </a:r>
          </a:p>
          <a:p>
            <a:pPr marL="45720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6512511" cy="1143000"/>
          </a:xfrm>
        </p:spPr>
        <p:txBody>
          <a:bodyPr/>
          <a:lstStyle/>
          <a:p>
            <a:pPr algn="ctr"/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Zadośćuczynienie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60284" y="5916680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/>
              <a:t>Kancelaria Radcy Prawnego </a:t>
            </a:r>
          </a:p>
          <a:p>
            <a:pPr algn="ctr"/>
            <a:r>
              <a:rPr lang="pl-PL" sz="1000" dirty="0"/>
              <a:t>dr Małgorzaty Maliszewskiej</a:t>
            </a:r>
          </a:p>
          <a:p>
            <a:pPr algn="ctr"/>
            <a:r>
              <a:rPr lang="pl-PL" sz="1000" dirty="0"/>
              <a:t>ul. </a:t>
            </a:r>
            <a:r>
              <a:rPr lang="pl-PL" sz="1000" dirty="0" err="1"/>
              <a:t>Szczęśliwicka</a:t>
            </a:r>
            <a:r>
              <a:rPr lang="pl-PL" sz="1000" dirty="0"/>
              <a:t> 27a lok. 3, 02-323 Warszawa</a:t>
            </a:r>
          </a:p>
          <a:p>
            <a:pPr algn="ctr"/>
            <a:r>
              <a:rPr lang="pl-PL" sz="1000" dirty="0"/>
              <a:t>tel. (0-22) 822 30 30; (0-22) 258 62 27</a:t>
            </a:r>
          </a:p>
          <a:p>
            <a:pPr algn="ctr"/>
            <a:r>
              <a:rPr lang="pl-PL" sz="1000" dirty="0"/>
              <a:t>prawnik@drmaliszewskakancelaria.com</a:t>
            </a:r>
          </a:p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175388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420888"/>
            <a:ext cx="8640960" cy="4176464"/>
          </a:xfrm>
        </p:spPr>
        <p:txBody>
          <a:bodyPr>
            <a:normAutofit/>
          </a:bodyPr>
          <a:lstStyle/>
          <a:p>
            <a:pPr algn="just"/>
            <a:r>
              <a:rPr lang="pl-PL" sz="1800" dirty="0" smtClean="0"/>
              <a:t>Jest świadczeniem pieniężnym.</a:t>
            </a:r>
          </a:p>
          <a:p>
            <a:pPr algn="just"/>
            <a:r>
              <a:rPr lang="pl-PL" sz="1800" dirty="0" smtClean="0"/>
              <a:t>Rekompensuje </a:t>
            </a:r>
            <a:r>
              <a:rPr lang="pl-PL" sz="1800" dirty="0"/>
              <a:t>ono rzeczywiste straty poniesione przez poszkodowanego wskutek błędu </a:t>
            </a:r>
            <a:r>
              <a:rPr lang="pl-PL" sz="1800" dirty="0" smtClean="0"/>
              <a:t>medycznego.</a:t>
            </a:r>
          </a:p>
          <a:p>
            <a:pPr algn="just"/>
            <a:r>
              <a:rPr lang="pl-PL" sz="1800" dirty="0" smtClean="0"/>
              <a:t>Odszkodowanie może obejmować:</a:t>
            </a:r>
          </a:p>
          <a:p>
            <a:pPr algn="just">
              <a:buFontTx/>
              <a:buChar char="-"/>
            </a:pPr>
            <a:r>
              <a:rPr lang="pl-PL" sz="1800" dirty="0" smtClean="0"/>
              <a:t>koszty </a:t>
            </a:r>
            <a:r>
              <a:rPr lang="pl-PL" sz="1800" dirty="0"/>
              <a:t>zakupu </a:t>
            </a:r>
            <a:r>
              <a:rPr lang="pl-PL" sz="1800" dirty="0" smtClean="0"/>
              <a:t>leków;</a:t>
            </a:r>
          </a:p>
          <a:p>
            <a:pPr algn="just">
              <a:buFontTx/>
              <a:buChar char="-"/>
            </a:pPr>
            <a:r>
              <a:rPr lang="pl-PL" sz="1800" dirty="0"/>
              <a:t>k</a:t>
            </a:r>
            <a:r>
              <a:rPr lang="pl-PL" sz="1800" dirty="0" smtClean="0"/>
              <a:t>oszty wizyt lekarskich;</a:t>
            </a:r>
            <a:endParaRPr lang="pl-PL" sz="1800" dirty="0"/>
          </a:p>
          <a:p>
            <a:pPr algn="just">
              <a:buFontTx/>
              <a:buChar char="-"/>
            </a:pPr>
            <a:r>
              <a:rPr lang="pl-PL" sz="1800" dirty="0"/>
              <a:t>k</a:t>
            </a:r>
            <a:r>
              <a:rPr lang="pl-PL" sz="1800" dirty="0" smtClean="0"/>
              <a:t>oszty odpłatnie </a:t>
            </a:r>
            <a:r>
              <a:rPr lang="pl-PL" sz="1800" dirty="0"/>
              <a:t>wykonanych </a:t>
            </a:r>
            <a:r>
              <a:rPr lang="pl-PL" sz="1800" dirty="0" smtClean="0"/>
              <a:t>badań;</a:t>
            </a:r>
          </a:p>
          <a:p>
            <a:pPr algn="just">
              <a:buFontTx/>
              <a:buChar char="-"/>
            </a:pPr>
            <a:r>
              <a:rPr lang="pl-PL" sz="1800" dirty="0" smtClean="0"/>
              <a:t>koszty </a:t>
            </a:r>
            <a:r>
              <a:rPr lang="pl-PL" sz="1800" dirty="0"/>
              <a:t>odpłatnej </a:t>
            </a:r>
            <a:r>
              <a:rPr lang="pl-PL" sz="1800" dirty="0" smtClean="0"/>
              <a:t>rehabilitacji;</a:t>
            </a:r>
          </a:p>
          <a:p>
            <a:pPr algn="just">
              <a:buFontTx/>
              <a:buChar char="-"/>
            </a:pPr>
            <a:r>
              <a:rPr lang="pl-PL" sz="1800" dirty="0" smtClean="0"/>
              <a:t>koszty </a:t>
            </a:r>
            <a:r>
              <a:rPr lang="pl-PL" sz="1800" dirty="0"/>
              <a:t>dojazdów na konsultacje i </a:t>
            </a:r>
            <a:r>
              <a:rPr lang="pl-PL" sz="1800" dirty="0" smtClean="0"/>
              <a:t>rehabilitacje;</a:t>
            </a:r>
          </a:p>
          <a:p>
            <a:pPr algn="just">
              <a:buFontTx/>
              <a:buChar char="-"/>
            </a:pPr>
            <a:r>
              <a:rPr lang="pl-PL" sz="1800" dirty="0" smtClean="0"/>
              <a:t>koszty </a:t>
            </a:r>
            <a:r>
              <a:rPr lang="pl-PL" sz="1800" dirty="0"/>
              <a:t>przystosowania mieszkania do potrzeb </a:t>
            </a:r>
            <a:r>
              <a:rPr lang="pl-PL" sz="1800" dirty="0" smtClean="0"/>
              <a:t>poszkodowanego itp.</a:t>
            </a:r>
            <a:endParaRPr lang="pl-PL" sz="18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6512511" cy="720080"/>
          </a:xfrm>
        </p:spPr>
        <p:txBody>
          <a:bodyPr/>
          <a:lstStyle/>
          <a:p>
            <a:pPr algn="ctr"/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Odszkodowanie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60284" y="5916680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/>
              <a:t>Kancelaria Radcy Prawnego </a:t>
            </a:r>
          </a:p>
          <a:p>
            <a:pPr algn="ctr"/>
            <a:r>
              <a:rPr lang="pl-PL" sz="1000" dirty="0"/>
              <a:t>dr Małgorzaty Maliszewskiej</a:t>
            </a:r>
          </a:p>
          <a:p>
            <a:pPr algn="ctr"/>
            <a:r>
              <a:rPr lang="pl-PL" sz="1000" dirty="0"/>
              <a:t>ul. </a:t>
            </a:r>
            <a:r>
              <a:rPr lang="pl-PL" sz="1000" dirty="0" err="1"/>
              <a:t>Szczęśliwicka</a:t>
            </a:r>
            <a:r>
              <a:rPr lang="pl-PL" sz="1000" dirty="0"/>
              <a:t> 27a lok. 3, 02-323 Warszawa</a:t>
            </a:r>
          </a:p>
          <a:p>
            <a:pPr algn="ctr"/>
            <a:r>
              <a:rPr lang="pl-PL" sz="1000" dirty="0"/>
              <a:t>tel. (0-22) 822 30 30; (0-22) 258 62 27</a:t>
            </a:r>
          </a:p>
          <a:p>
            <a:pPr algn="ctr"/>
            <a:r>
              <a:rPr lang="pl-PL" sz="1000" dirty="0"/>
              <a:t>prawnik@drmaliszewskakancelaria.com</a:t>
            </a:r>
          </a:p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299745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9572" y="2426475"/>
            <a:ext cx="7560840" cy="3474720"/>
          </a:xfrm>
        </p:spPr>
        <p:txBody>
          <a:bodyPr/>
          <a:lstStyle/>
          <a:p>
            <a:pPr algn="just"/>
            <a:r>
              <a:rPr lang="pl-PL" dirty="0" smtClean="0"/>
              <a:t>Jest to świadczenie pieniężne.</a:t>
            </a:r>
          </a:p>
          <a:p>
            <a:pPr algn="just"/>
            <a:r>
              <a:rPr lang="pl-PL" dirty="0" smtClean="0"/>
              <a:t>Ma ono na celu pokrycie kosztów leczenia, którego wymaga poszkodowany.</a:t>
            </a:r>
            <a:endParaRPr lang="pl-PL" dirty="0"/>
          </a:p>
          <a:p>
            <a:pPr algn="just"/>
            <a:r>
              <a:rPr lang="pl-PL" dirty="0"/>
              <a:t>D</a:t>
            </a:r>
            <a:r>
              <a:rPr lang="pl-PL" dirty="0" smtClean="0"/>
              <a:t>omagając </a:t>
            </a:r>
            <a:r>
              <a:rPr lang="pl-PL" dirty="0"/>
              <a:t>się tego świadczenia należy wykazać, że istnieje medycznie usprawiedliwiona potrzeba zakupu określonego sprzętu, leków czy przeprowadzenia odpłatnej procedury medycznej;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512511" cy="1143000"/>
          </a:xfrm>
        </p:spPr>
        <p:txBody>
          <a:bodyPr/>
          <a:lstStyle/>
          <a:p>
            <a:pPr algn="ctr"/>
            <a:r>
              <a:rPr lang="pl-PL" sz="3200" dirty="0" smtClean="0"/>
              <a:t>Zapłata sumy na koszty leczenia</a:t>
            </a:r>
            <a:endParaRPr lang="pl-PL" sz="32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60284" y="5916680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/>
              <a:t>Kancelaria Radcy Prawnego </a:t>
            </a:r>
          </a:p>
          <a:p>
            <a:pPr algn="ctr"/>
            <a:r>
              <a:rPr lang="pl-PL" sz="1000" dirty="0"/>
              <a:t>dr Małgorzaty Maliszewskiej</a:t>
            </a:r>
          </a:p>
          <a:p>
            <a:pPr algn="ctr"/>
            <a:r>
              <a:rPr lang="pl-PL" sz="1000" dirty="0"/>
              <a:t>ul. </a:t>
            </a:r>
            <a:r>
              <a:rPr lang="pl-PL" sz="1000" dirty="0" err="1"/>
              <a:t>Szczęśliwicka</a:t>
            </a:r>
            <a:r>
              <a:rPr lang="pl-PL" sz="1000" dirty="0"/>
              <a:t> 27a lok. 3, 02-323 Warszawa</a:t>
            </a:r>
          </a:p>
          <a:p>
            <a:pPr algn="ctr"/>
            <a:r>
              <a:rPr lang="pl-PL" sz="1000" dirty="0"/>
              <a:t>tel. (0-22) 822 30 30; (0-22) 258 62 27</a:t>
            </a:r>
          </a:p>
          <a:p>
            <a:pPr algn="ctr"/>
            <a:r>
              <a:rPr lang="pl-PL" sz="1000" dirty="0"/>
              <a:t>prawnik@drmaliszewskakancelaria.com</a:t>
            </a:r>
          </a:p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341158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492896"/>
            <a:ext cx="8568952" cy="3816424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Renta to świadczenie pieniężne wypłacane cyklicznie przez osobę do tego zobowiązaną.</a:t>
            </a:r>
          </a:p>
          <a:p>
            <a:pPr algn="just"/>
            <a:r>
              <a:rPr lang="pl-PL" dirty="0" smtClean="0"/>
              <a:t>Renta na zwiększone potrzeby przyznawana jest w przypadku kiedy w wyniku błędu medycznego poszkodowany musi ponosić powtarzalne wydatki, których nie ponosiłby gdyby do błędu medycznego nie doszło.</a:t>
            </a:r>
          </a:p>
          <a:p>
            <a:pPr algn="just"/>
            <a:r>
              <a:rPr lang="pl-PL" dirty="0"/>
              <a:t> </a:t>
            </a:r>
            <a:r>
              <a:rPr lang="pl-PL" dirty="0" smtClean="0"/>
              <a:t>Przede wszystkim chodzi tu o zakup leków, środków higienicznych </a:t>
            </a:r>
            <a:r>
              <a:rPr lang="pl-PL" dirty="0"/>
              <a:t>i </a:t>
            </a:r>
            <a:r>
              <a:rPr lang="pl-PL" dirty="0" smtClean="0"/>
              <a:t>opatrunkowych, zajęcia rehabilitacyjne itp.</a:t>
            </a:r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6512511" cy="1143000"/>
          </a:xfrm>
        </p:spPr>
        <p:txBody>
          <a:bodyPr/>
          <a:lstStyle/>
          <a:p>
            <a:pPr algn="ctr"/>
            <a:r>
              <a:rPr lang="pl-PL" sz="3200" dirty="0" smtClean="0"/>
              <a:t>Renta na zwiększone potrzeby</a:t>
            </a:r>
            <a:endParaRPr lang="pl-PL" sz="32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60284" y="5916680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/>
              <a:t>Kancelaria Radcy Prawnego </a:t>
            </a:r>
          </a:p>
          <a:p>
            <a:pPr algn="ctr"/>
            <a:r>
              <a:rPr lang="pl-PL" sz="1000" dirty="0"/>
              <a:t>dr Małgorzaty Maliszewskiej</a:t>
            </a:r>
          </a:p>
          <a:p>
            <a:pPr algn="ctr"/>
            <a:r>
              <a:rPr lang="pl-PL" sz="1000" dirty="0"/>
              <a:t>ul. </a:t>
            </a:r>
            <a:r>
              <a:rPr lang="pl-PL" sz="1000" dirty="0" err="1"/>
              <a:t>Szczęśliwicka</a:t>
            </a:r>
            <a:r>
              <a:rPr lang="pl-PL" sz="1000" dirty="0"/>
              <a:t> 27a lok. 3, 02-323 Warszawa</a:t>
            </a:r>
          </a:p>
          <a:p>
            <a:pPr algn="ctr"/>
            <a:r>
              <a:rPr lang="pl-PL" sz="1000" dirty="0"/>
              <a:t>tel. (0-22) 822 30 30; (0-22) 258 62 27</a:t>
            </a:r>
          </a:p>
          <a:p>
            <a:pPr algn="ctr"/>
            <a:r>
              <a:rPr lang="pl-PL" sz="1000" dirty="0"/>
              <a:t>prawnik@drmaliszewskakancelaria.com</a:t>
            </a:r>
          </a:p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258344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276" y="2276872"/>
            <a:ext cx="8208912" cy="3762752"/>
          </a:xfrm>
        </p:spPr>
        <p:txBody>
          <a:bodyPr/>
          <a:lstStyle/>
          <a:p>
            <a:pPr algn="just"/>
            <a:r>
              <a:rPr lang="pl-PL" dirty="0" smtClean="0"/>
              <a:t>Jest to świadczenie wypłacane cyklicznie.</a:t>
            </a:r>
          </a:p>
          <a:p>
            <a:pPr algn="just"/>
            <a:r>
              <a:rPr lang="pl-PL" dirty="0" smtClean="0"/>
              <a:t>Przysługuje poszkodowanemu jeżeli </a:t>
            </a:r>
            <a:r>
              <a:rPr lang="pl-PL" dirty="0"/>
              <a:t>całkowicie lub częściowo utracił on zdolność do pracy </a:t>
            </a:r>
            <a:r>
              <a:rPr lang="pl-PL" dirty="0" smtClean="0"/>
              <a:t>zarobkowej i/lub zmniejszyły </a:t>
            </a:r>
            <a:r>
              <a:rPr lang="pl-PL" dirty="0"/>
              <a:t>się jego widoki powodzenia na </a:t>
            </a:r>
            <a:r>
              <a:rPr lang="pl-PL" dirty="0" smtClean="0"/>
              <a:t>przyszłość.</a:t>
            </a:r>
          </a:p>
          <a:p>
            <a:pPr algn="just"/>
            <a:r>
              <a:rPr lang="pl-PL" dirty="0"/>
              <a:t>O</a:t>
            </a:r>
            <a:r>
              <a:rPr lang="pl-PL" dirty="0" smtClean="0"/>
              <a:t>bejmuje </a:t>
            </a:r>
            <a:r>
              <a:rPr lang="pl-PL" dirty="0"/>
              <a:t>ona straty wynikające z braku możliwości kontynuacji zatrudnienia albo rozwoju i awansu </a:t>
            </a:r>
            <a:r>
              <a:rPr lang="pl-PL" dirty="0" smtClean="0"/>
              <a:t>zawodowego</a:t>
            </a:r>
            <a:r>
              <a:rPr lang="pl-PL" dirty="0"/>
              <a:t> </a:t>
            </a:r>
            <a:r>
              <a:rPr lang="pl-PL" dirty="0" smtClean="0"/>
              <a:t>a także niemożność korzystania z uroków życia w stopniu równym z osobą zdrową.</a:t>
            </a:r>
          </a:p>
          <a:p>
            <a:pPr algn="just"/>
            <a:r>
              <a:rPr lang="pl-PL" dirty="0" smtClean="0"/>
              <a:t>Może mieć ona charakter trwały lub czasowy.</a:t>
            </a:r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820471" cy="1143000"/>
          </a:xfrm>
        </p:spPr>
        <p:txBody>
          <a:bodyPr/>
          <a:lstStyle/>
          <a:p>
            <a:pPr algn="ctr"/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Renta </a:t>
            </a:r>
            <a:r>
              <a:rPr lang="pl-PL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z tytułu utraty widoków na przyszłość i/lub utraty zdolności do pracy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460284" y="5916680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/>
              <a:t>Kancelaria Radcy Prawnego </a:t>
            </a:r>
          </a:p>
          <a:p>
            <a:pPr algn="ctr"/>
            <a:r>
              <a:rPr lang="pl-PL" sz="1000" dirty="0"/>
              <a:t>dr Małgorzaty Maliszewskiej</a:t>
            </a:r>
          </a:p>
          <a:p>
            <a:pPr algn="ctr"/>
            <a:r>
              <a:rPr lang="pl-PL" sz="1000" dirty="0"/>
              <a:t>ul. </a:t>
            </a:r>
            <a:r>
              <a:rPr lang="pl-PL" sz="1000" dirty="0" err="1"/>
              <a:t>Szczęśliwicka</a:t>
            </a:r>
            <a:r>
              <a:rPr lang="pl-PL" sz="1000" dirty="0"/>
              <a:t> 27a lok. 3, 02-323 Warszawa</a:t>
            </a:r>
          </a:p>
          <a:p>
            <a:pPr algn="ctr"/>
            <a:r>
              <a:rPr lang="pl-PL" sz="1000" dirty="0"/>
              <a:t>tel. (0-22) 822 30 30; (0-22) 258 62 27</a:t>
            </a:r>
          </a:p>
          <a:p>
            <a:pPr algn="ctr"/>
            <a:r>
              <a:rPr lang="pl-PL" sz="1000" dirty="0"/>
              <a:t>prawnik@drmaliszewskakancelaria.com</a:t>
            </a:r>
          </a:p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279955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492896"/>
            <a:ext cx="8640959" cy="3816424"/>
          </a:xfrm>
        </p:spPr>
        <p:txBody>
          <a:bodyPr>
            <a:normAutofit/>
          </a:bodyPr>
          <a:lstStyle/>
          <a:p>
            <a:pPr algn="just"/>
            <a:r>
              <a:rPr lang="pl-PL" sz="1800" dirty="0" smtClean="0"/>
              <a:t>Co do zasady odpowiedzialność spoczywa na osobie, która dopuściła się błędu podczas udzielania świadczenia medycznego. W sytuacji, gdy osoba ta jest zatrudniona w placówce medycznej lub błędu medycznego dopuścił się zespół zatrudniony w danej placówce, odpowiedzialność przechodzi na tę placówkę. </a:t>
            </a:r>
          </a:p>
          <a:p>
            <a:pPr algn="just"/>
            <a:r>
              <a:rPr lang="pl-PL" sz="1800" dirty="0" smtClean="0"/>
              <a:t>Należy pamiętać, iż każda placówka medyczna oraz każdy z lekarzy powinien posiadać ważne ubezpieczenie OC. W takim wypadku odpowiedzialność za błąd medyczny przechodzi na ubezpieczyciela. Oznacza to, iż to właśnie od tego podmiotu możemy domagać się wypłaty zadośćuczynienia, odszkodowania czy renty.</a:t>
            </a:r>
            <a:endParaRPr lang="pl-PL" sz="18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6512511" cy="1143000"/>
          </a:xfrm>
        </p:spPr>
        <p:txBody>
          <a:bodyPr/>
          <a:lstStyle/>
          <a:p>
            <a:pPr algn="ctr"/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Od kogo należy dochodzić roszczeń?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60284" y="5916680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/>
              <a:t>Kancelaria Radcy Prawnego </a:t>
            </a:r>
          </a:p>
          <a:p>
            <a:pPr algn="ctr"/>
            <a:r>
              <a:rPr lang="pl-PL" sz="1000" dirty="0"/>
              <a:t>dr Małgorzaty Maliszewskiej</a:t>
            </a:r>
          </a:p>
          <a:p>
            <a:pPr algn="ctr"/>
            <a:r>
              <a:rPr lang="pl-PL" sz="1000" dirty="0"/>
              <a:t>ul. </a:t>
            </a:r>
            <a:r>
              <a:rPr lang="pl-PL" sz="1000" dirty="0" err="1"/>
              <a:t>Szczęśliwicka</a:t>
            </a:r>
            <a:r>
              <a:rPr lang="pl-PL" sz="1000" dirty="0"/>
              <a:t> 27a lok. 3, 02-323 Warszawa</a:t>
            </a:r>
          </a:p>
          <a:p>
            <a:pPr algn="ctr"/>
            <a:r>
              <a:rPr lang="pl-PL" sz="1000" dirty="0"/>
              <a:t>tel. (0-22) 822 30 30; (0-22) 258 62 27</a:t>
            </a:r>
          </a:p>
          <a:p>
            <a:pPr algn="ctr"/>
            <a:r>
              <a:rPr lang="pl-PL" sz="1000" dirty="0"/>
              <a:t>prawnik@drmaliszewskakancelaria.com</a:t>
            </a:r>
          </a:p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203121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492896"/>
            <a:ext cx="8712968" cy="4104456"/>
          </a:xfrm>
        </p:spPr>
        <p:txBody>
          <a:bodyPr>
            <a:normAutofit/>
          </a:bodyPr>
          <a:lstStyle/>
          <a:p>
            <a:pPr algn="just"/>
            <a:r>
              <a:rPr lang="pl-PL" sz="1800" dirty="0" smtClean="0"/>
              <a:t>Dochodzenie przed Sądem roszczeń z tytułu błędu medycznego może lecz nie musi wiązać się z kosztami.</a:t>
            </a:r>
          </a:p>
          <a:p>
            <a:pPr algn="just"/>
            <a:r>
              <a:rPr lang="pl-PL" sz="1800" dirty="0" smtClean="0"/>
              <a:t>Zasadą jest, iż Powód uiszcza opłatę sądową w wysokości 5% wartości przedmiotu sporu.</a:t>
            </a:r>
          </a:p>
          <a:p>
            <a:pPr algn="just"/>
            <a:r>
              <a:rPr lang="pl-PL" sz="1800" dirty="0" smtClean="0"/>
              <a:t>Jednakże osoby, których sytuacja finansowa nie pozwala na tej wysokości wydatek mogą zostać w całości zwolnione z uiszczenia powyższej opłaty. W tym celu do pozwu dołącza się wniosek o zwolnienie z kosztów w całości. Do wniosku należy dołączyć dokumenty potwierdzające przychody osoby wnioskującej oraz dowody potwierdzające wydatki (paragony, faktury etc.). </a:t>
            </a:r>
            <a:endParaRPr lang="pl-PL" sz="18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6512511" cy="1143000"/>
          </a:xfrm>
        </p:spPr>
        <p:txBody>
          <a:bodyPr/>
          <a:lstStyle/>
          <a:p>
            <a:pPr algn="ctr"/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Koszty dochodzenia roszczeń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60284" y="5916680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/>
              <a:t>Kancelaria Radcy Prawnego </a:t>
            </a:r>
          </a:p>
          <a:p>
            <a:pPr algn="ctr"/>
            <a:r>
              <a:rPr lang="pl-PL" sz="1000" dirty="0"/>
              <a:t>dr Małgorzaty Maliszewskiej</a:t>
            </a:r>
          </a:p>
          <a:p>
            <a:pPr algn="ctr"/>
            <a:r>
              <a:rPr lang="pl-PL" sz="1000" dirty="0"/>
              <a:t>ul. </a:t>
            </a:r>
            <a:r>
              <a:rPr lang="pl-PL" sz="1000" dirty="0" err="1"/>
              <a:t>Szczęśliwicka</a:t>
            </a:r>
            <a:r>
              <a:rPr lang="pl-PL" sz="1000" dirty="0"/>
              <a:t> 27a lok. 3, 02-323 Warszawa</a:t>
            </a:r>
          </a:p>
          <a:p>
            <a:pPr algn="ctr"/>
            <a:r>
              <a:rPr lang="pl-PL" sz="1000" dirty="0"/>
              <a:t>tel. (0-22) 822 30 30; (0-22) 258 62 27</a:t>
            </a:r>
          </a:p>
          <a:p>
            <a:pPr algn="ctr"/>
            <a:r>
              <a:rPr lang="pl-PL" sz="1000" dirty="0"/>
              <a:t>prawnik@drmaliszewskakancelaria.com</a:t>
            </a:r>
          </a:p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364629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2636912"/>
            <a:ext cx="6400800" cy="3474720"/>
          </a:xfrm>
        </p:spPr>
        <p:txBody>
          <a:bodyPr/>
          <a:lstStyle/>
          <a:p>
            <a:r>
              <a:rPr lang="pl-PL" b="1" dirty="0"/>
              <a:t>Ustawa z dnia 23 kwietnia 1964 r. - Kodeks </a:t>
            </a:r>
            <a:r>
              <a:rPr lang="pl-PL" b="1" dirty="0" smtClean="0"/>
              <a:t>cywilny</a:t>
            </a:r>
          </a:p>
          <a:p>
            <a:r>
              <a:rPr lang="pl-PL" dirty="0" smtClean="0"/>
              <a:t>Ustawa </a:t>
            </a:r>
            <a:r>
              <a:rPr lang="pl-PL" dirty="0"/>
              <a:t>z dnia 5 grudnia 1996 r. o zawodach lekarza i lekarza dentysty</a:t>
            </a:r>
            <a:endParaRPr lang="pl-PL" b="1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6512511" cy="1143000"/>
          </a:xfrm>
        </p:spPr>
        <p:txBody>
          <a:bodyPr/>
          <a:lstStyle/>
          <a:p>
            <a:pPr algn="ctr"/>
            <a:r>
              <a:rPr lang="pl-PL" dirty="0" smtClean="0"/>
              <a:t>Źródła prawa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41083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2348880"/>
            <a:ext cx="8640960" cy="4122792"/>
          </a:xfrm>
        </p:spPr>
        <p:txBody>
          <a:bodyPr>
            <a:normAutofit/>
          </a:bodyPr>
          <a:lstStyle/>
          <a:p>
            <a:pPr algn="just"/>
            <a:r>
              <a:rPr lang="pl-PL" sz="1800" dirty="0"/>
              <a:t>Ewentualnie zasądzone zadośćuczynienie, odszkodowanie czy renta rekompensują poniesione krzywdy, poczynione wydatki lub zapewniają środki na realizację uzasadnionych potrzeb poszkodowanego</a:t>
            </a:r>
            <a:r>
              <a:rPr lang="pl-PL" sz="1800" dirty="0" smtClean="0"/>
              <a:t>.</a:t>
            </a:r>
          </a:p>
          <a:p>
            <a:pPr algn="just"/>
            <a:r>
              <a:rPr lang="pl-PL" sz="1800" dirty="0" smtClean="0"/>
              <a:t>Dochodzenie roszczenia nie musi wiązać się z poniesieniem dużych kosztów związanych z postępowaniem sądowym. W uzasadnionych przypadkach Sąd może zwolnić poszkodowanego z poniesienia kosztów postępowania, wymaga to jednak wykazania, iż jego sytuacja materialna nie pozwala na poniesienie kosztów postępowania.</a:t>
            </a:r>
          </a:p>
          <a:p>
            <a:pPr algn="just"/>
            <a:r>
              <a:rPr lang="pl-PL" sz="1800" dirty="0" smtClean="0"/>
              <a:t>Należy pamiętać, iż roszczenie wynikające z błędu medycznego dochodzone będzie od ubezpieczyciela podmiotu, który błędu się dopuścił. Nie należy zatem obawiać się negatywnego nastawienia lekarza lub placówki medycznej w przyszłości.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056784" cy="1143000"/>
          </a:xfrm>
        </p:spPr>
        <p:txBody>
          <a:bodyPr/>
          <a:lstStyle/>
          <a:p>
            <a:pPr algn="ctr"/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Dlaczego warto dochodzić swoich praw?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23528" y="5909195"/>
            <a:ext cx="80648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/>
              <a:t>Kancelaria Radcy Prawnego </a:t>
            </a:r>
          </a:p>
          <a:p>
            <a:pPr algn="ctr"/>
            <a:r>
              <a:rPr lang="pl-PL" sz="1000" dirty="0"/>
              <a:t>dr Małgorzaty Maliszewskiej</a:t>
            </a:r>
          </a:p>
          <a:p>
            <a:pPr algn="ctr"/>
            <a:r>
              <a:rPr lang="pl-PL" sz="1000" dirty="0"/>
              <a:t>ul. </a:t>
            </a:r>
            <a:r>
              <a:rPr lang="pl-PL" sz="1000" dirty="0" err="1"/>
              <a:t>Szczęśliwicka</a:t>
            </a:r>
            <a:r>
              <a:rPr lang="pl-PL" sz="1000" dirty="0"/>
              <a:t> 27a lok. 3, 02-323 Warszawa</a:t>
            </a:r>
          </a:p>
          <a:p>
            <a:pPr algn="ctr"/>
            <a:r>
              <a:rPr lang="pl-PL" sz="1000" dirty="0"/>
              <a:t>tel. (0-22) 822 30 30; (0-22) 258 62 27</a:t>
            </a:r>
          </a:p>
          <a:p>
            <a:pPr algn="ctr"/>
            <a:r>
              <a:rPr lang="pl-PL" sz="1000" dirty="0"/>
              <a:t>prawnik@drmaliszewskakancelaria.com</a:t>
            </a:r>
          </a:p>
          <a:p>
            <a:endParaRPr lang="pl-PL" sz="1000" dirty="0"/>
          </a:p>
          <a:p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58064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Dziękuję za </a:t>
            </a:r>
            <a:r>
              <a:rPr lang="pl-PL" dirty="0" smtClean="0"/>
              <a:t>uwagę!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>
                <a:solidFill>
                  <a:schemeClr val="bg1"/>
                </a:solidFill>
              </a:rPr>
              <a:t>Kancelaria Radcy Prawnego </a:t>
            </a:r>
          </a:p>
          <a:p>
            <a:r>
              <a:rPr lang="pl-PL" dirty="0">
                <a:solidFill>
                  <a:schemeClr val="bg1"/>
                </a:solidFill>
              </a:rPr>
              <a:t>dr Małgorzaty Maliszewskiej</a:t>
            </a:r>
          </a:p>
          <a:p>
            <a:r>
              <a:rPr lang="pl-PL" dirty="0">
                <a:solidFill>
                  <a:schemeClr val="bg1"/>
                </a:solidFill>
              </a:rPr>
              <a:t>ul. </a:t>
            </a:r>
            <a:r>
              <a:rPr lang="pl-PL" dirty="0" err="1">
                <a:solidFill>
                  <a:schemeClr val="bg1"/>
                </a:solidFill>
              </a:rPr>
              <a:t>Szczęśliwicka</a:t>
            </a:r>
            <a:r>
              <a:rPr lang="pl-PL" dirty="0">
                <a:solidFill>
                  <a:schemeClr val="bg1"/>
                </a:solidFill>
              </a:rPr>
              <a:t> 27a lok. 3, 02-323 Warszawa</a:t>
            </a:r>
          </a:p>
          <a:p>
            <a:r>
              <a:rPr lang="pl-PL" dirty="0">
                <a:solidFill>
                  <a:schemeClr val="bg1"/>
                </a:solidFill>
              </a:rPr>
              <a:t>tel. (0-22) 822 30 30; (0-22) 258 62 27</a:t>
            </a:r>
          </a:p>
          <a:p>
            <a:r>
              <a:rPr lang="pl-PL" dirty="0">
                <a:solidFill>
                  <a:schemeClr val="bg1"/>
                </a:solidFill>
              </a:rPr>
              <a:t>prawnik@drmaliszewskakancelaria.com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318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115616" y="1988840"/>
            <a:ext cx="6400800" cy="3474720"/>
          </a:xfrm>
        </p:spPr>
        <p:txBody>
          <a:bodyPr/>
          <a:lstStyle/>
          <a:p>
            <a:r>
              <a:rPr lang="pl-PL" dirty="0"/>
              <a:t>https://</a:t>
            </a:r>
            <a:r>
              <a:rPr lang="pl-PL" dirty="0" smtClean="0"/>
              <a:t>mu.rf.gov.pl</a:t>
            </a: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259632" y="620688"/>
            <a:ext cx="6512511" cy="1143000"/>
          </a:xfrm>
        </p:spPr>
        <p:txBody>
          <a:bodyPr/>
          <a:lstStyle/>
          <a:p>
            <a:pPr algn="ctr"/>
            <a:r>
              <a:rPr lang="pl-PL" dirty="0" smtClean="0"/>
              <a:t>Materiały źródłowe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1702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564904"/>
            <a:ext cx="8352928" cy="3672408"/>
          </a:xfrm>
        </p:spPr>
        <p:txBody>
          <a:bodyPr/>
          <a:lstStyle/>
          <a:p>
            <a:pPr algn="just"/>
            <a:r>
              <a:rPr lang="pl-PL" dirty="0"/>
              <a:t>Błąd medyczny to zdarzenie na zdrowiu lub osobie pacjenta wywołane najczęściej niewłaściwym działaniem lub zaniechaniem między innymi lekarza, lekarza dentysty, pielęgniarki, położnej i innych osób wykonujących czynności medyczne, a prowadzące do wywołania negatywnych skutków w zakresie integralności cielesnej organizmu człowieka.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6512511" cy="1143000"/>
          </a:xfrm>
        </p:spPr>
        <p:txBody>
          <a:bodyPr/>
          <a:lstStyle/>
          <a:p>
            <a:pPr algn="ctr"/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Czym jest błąd medyczny?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60284" y="5916680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/>
              <a:t>Kancelaria Radcy Prawnego </a:t>
            </a:r>
          </a:p>
          <a:p>
            <a:pPr algn="ctr"/>
            <a:r>
              <a:rPr lang="pl-PL" sz="1000" dirty="0"/>
              <a:t>dr Małgorzaty Maliszewskiej</a:t>
            </a:r>
          </a:p>
          <a:p>
            <a:pPr algn="ctr"/>
            <a:r>
              <a:rPr lang="pl-PL" sz="1000" dirty="0"/>
              <a:t>ul. </a:t>
            </a:r>
            <a:r>
              <a:rPr lang="pl-PL" sz="1000" dirty="0" err="1"/>
              <a:t>Szczęśliwicka</a:t>
            </a:r>
            <a:r>
              <a:rPr lang="pl-PL" sz="1000" dirty="0"/>
              <a:t> 27a lok. 3, 02-323 Warszawa</a:t>
            </a:r>
          </a:p>
          <a:p>
            <a:pPr algn="ctr"/>
            <a:r>
              <a:rPr lang="pl-PL" sz="1000" dirty="0"/>
              <a:t>tel. (0-22) 822 30 30; (0-22) 258 62 27</a:t>
            </a:r>
          </a:p>
          <a:p>
            <a:pPr algn="ctr"/>
            <a:r>
              <a:rPr lang="pl-PL" sz="1000" dirty="0"/>
              <a:t>prawnik@drmaliszewskakancelaria.com</a:t>
            </a:r>
          </a:p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609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2636912"/>
            <a:ext cx="8064896" cy="2736304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Ustawodawca nie zdefiniował żadnego z powyższych pojęć. W praktyce używa się każdego z powyższych </a:t>
            </a:r>
            <a:r>
              <a:rPr lang="pl-PL" dirty="0"/>
              <a:t>pojęć zamiennie. Zgodnie z treścią orzeczenia Sądu Najwyższego z dnia 1 kwietnia 1955 roku termin "błąd lekarski" można zdefiniować jako: "czynność (zaniechanie) lekarza w sferze diagnozy i terapii, niezgodna z nauką medyczną w zakresie dla lekarza dostępnym."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-3774"/>
            <a:ext cx="7920880" cy="2232248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Błąd medyczny, błąd lekarski, błąd 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w sztuce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medycznej, błąd 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w sztuce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lekarskiej – różne nazwy, jedno pojęcie</a:t>
            </a:r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60284" y="5916680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/>
              <a:t>Kancelaria Radcy Prawnego </a:t>
            </a:r>
          </a:p>
          <a:p>
            <a:pPr algn="ctr"/>
            <a:r>
              <a:rPr lang="pl-PL" sz="1000" dirty="0"/>
              <a:t>dr Małgorzaty Maliszewskiej</a:t>
            </a:r>
          </a:p>
          <a:p>
            <a:pPr algn="ctr"/>
            <a:r>
              <a:rPr lang="pl-PL" sz="1000" dirty="0"/>
              <a:t>ul. </a:t>
            </a:r>
            <a:r>
              <a:rPr lang="pl-PL" sz="1000" dirty="0" err="1"/>
              <a:t>Szczęśliwicka</a:t>
            </a:r>
            <a:r>
              <a:rPr lang="pl-PL" sz="1000" dirty="0"/>
              <a:t> 27a lok. 3, 02-323 Warszawa</a:t>
            </a:r>
          </a:p>
          <a:p>
            <a:pPr algn="ctr"/>
            <a:r>
              <a:rPr lang="pl-PL" sz="1000" dirty="0"/>
              <a:t>tel. (0-22) 822 30 30; (0-22) 258 62 27</a:t>
            </a:r>
          </a:p>
          <a:p>
            <a:pPr algn="ctr"/>
            <a:r>
              <a:rPr lang="pl-PL" sz="1000" dirty="0"/>
              <a:t>prawnik@drmaliszewskakancelaria.com</a:t>
            </a:r>
          </a:p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218523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9160" y="2780928"/>
            <a:ext cx="8208912" cy="3474720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 </a:t>
            </a:r>
            <a:r>
              <a:rPr lang="pl-PL" sz="2000" dirty="0" smtClean="0"/>
              <a:t>Błąd medyczny jest zatem ściśle związany z zachowaniem lekarza. </a:t>
            </a:r>
            <a:r>
              <a:rPr lang="pl-PL" sz="2000" dirty="0"/>
              <a:t>Z</a:t>
            </a:r>
            <a:r>
              <a:rPr lang="pl-PL" sz="2000" dirty="0" smtClean="0"/>
              <a:t>godnie </a:t>
            </a:r>
            <a:r>
              <a:rPr lang="pl-PL" sz="2000" dirty="0"/>
              <a:t>z treścią art. 4 ustawy z dnia 5 grudnia 1996 r. o zawodach lekarza i lekarza dentysty </a:t>
            </a:r>
            <a:r>
              <a:rPr lang="pl-PL" sz="2000" dirty="0" smtClean="0"/>
              <a:t>"</a:t>
            </a:r>
            <a:r>
              <a:rPr lang="pl-PL" sz="2000" dirty="0"/>
              <a:t>lekarz ma obowiązek wykonywać zawód zgodnie ze wskazaniami aktualnej wiedzy medycznej, dostępnymi mu metodami i środkami zapobiegania, rozpoznawania i leczenia chorób, zgodnie z zasadami etyki zawodowej i z należytą starannością</a:t>
            </a:r>
            <a:r>
              <a:rPr lang="pl-PL" sz="2000" dirty="0" smtClean="0"/>
              <a:t>".</a:t>
            </a:r>
            <a:r>
              <a:rPr lang="pl-PL" sz="2000" dirty="0"/>
              <a:t> </a:t>
            </a:r>
            <a:r>
              <a:rPr lang="pl-PL" sz="2000" dirty="0" smtClean="0"/>
              <a:t>W przypadku braku zachowania powyższych możemy mówić o błędzie medycznym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82216" y="548680"/>
            <a:ext cx="7550224" cy="862032"/>
          </a:xfrm>
        </p:spPr>
        <p:txBody>
          <a:bodyPr/>
          <a:lstStyle/>
          <a:p>
            <a:pPr algn="ctr"/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Błąd medyczny a zachowanie lekarza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60284" y="5916680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/>
              <a:t>Kancelaria Radcy Prawnego </a:t>
            </a:r>
          </a:p>
          <a:p>
            <a:pPr algn="ctr"/>
            <a:r>
              <a:rPr lang="pl-PL" sz="1000" dirty="0"/>
              <a:t>dr Małgorzaty Maliszewskiej</a:t>
            </a:r>
          </a:p>
          <a:p>
            <a:pPr algn="ctr"/>
            <a:r>
              <a:rPr lang="pl-PL" sz="1000" dirty="0"/>
              <a:t>ul. </a:t>
            </a:r>
            <a:r>
              <a:rPr lang="pl-PL" sz="1000" dirty="0" err="1"/>
              <a:t>Szczęśliwicka</a:t>
            </a:r>
            <a:r>
              <a:rPr lang="pl-PL" sz="1000" dirty="0"/>
              <a:t> 27a lok. 3, 02-323 Warszawa</a:t>
            </a:r>
          </a:p>
          <a:p>
            <a:pPr algn="ctr"/>
            <a:r>
              <a:rPr lang="pl-PL" sz="1000" dirty="0"/>
              <a:t>tel. (0-22) 822 30 30; (0-22) 258 62 27</a:t>
            </a:r>
          </a:p>
          <a:p>
            <a:pPr algn="ctr"/>
            <a:r>
              <a:rPr lang="pl-PL" sz="1000" dirty="0"/>
              <a:t>prawnik@drmaliszewskakancelaria.com</a:t>
            </a:r>
          </a:p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378235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564904"/>
            <a:ext cx="8208912" cy="3474720"/>
          </a:xfrm>
        </p:spPr>
        <p:txBody>
          <a:bodyPr>
            <a:normAutofit/>
          </a:bodyPr>
          <a:lstStyle/>
          <a:p>
            <a:pPr algn="just"/>
            <a:r>
              <a:rPr lang="pl-PL" b="1" dirty="0"/>
              <a:t>BŁĄD DIAGNOSTYCZNY-</a:t>
            </a:r>
            <a:r>
              <a:rPr lang="pl-PL" dirty="0"/>
              <a:t> polega na złym rozpoznaniu choroby lub złej diagnozie stanu zdrowia pacjenta. Przeważnie przybiera formę wykrycia choroby innej niż ta, na którą faktycznie cierpi pacjent lub </a:t>
            </a:r>
            <a:r>
              <a:rPr lang="pl-PL" dirty="0" smtClean="0"/>
              <a:t>niewykrycia </a:t>
            </a:r>
            <a:r>
              <a:rPr lang="pl-PL" dirty="0"/>
              <a:t>choroby. Właściwa diagnoza z punktu widzenia pacjenta i jego dalszego leczenia jest bardzo istotna. W oparciu o nią lekarza dobiera narzędzia oraz środki leczenia, które nieodpowiednio stosowane mogą zaważyć na przyszłym zdrowiu i życiu pacjenta.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512511" cy="1143000"/>
          </a:xfrm>
        </p:spPr>
        <p:txBody>
          <a:bodyPr/>
          <a:lstStyle/>
          <a:p>
            <a:pPr algn="l"/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Rodzaje błędów medycznych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60284" y="5916680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/>
              <a:t>Kancelaria Radcy Prawnego </a:t>
            </a:r>
          </a:p>
          <a:p>
            <a:pPr algn="ctr"/>
            <a:r>
              <a:rPr lang="pl-PL" sz="1000" dirty="0"/>
              <a:t>dr Małgorzaty Maliszewskiej</a:t>
            </a:r>
          </a:p>
          <a:p>
            <a:pPr algn="ctr"/>
            <a:r>
              <a:rPr lang="pl-PL" sz="1000" dirty="0"/>
              <a:t>ul. </a:t>
            </a:r>
            <a:r>
              <a:rPr lang="pl-PL" sz="1000" dirty="0" err="1"/>
              <a:t>Szczęśliwicka</a:t>
            </a:r>
            <a:r>
              <a:rPr lang="pl-PL" sz="1000" dirty="0"/>
              <a:t> 27a lok. 3, 02-323 Warszawa</a:t>
            </a:r>
          </a:p>
          <a:p>
            <a:pPr algn="ctr"/>
            <a:r>
              <a:rPr lang="pl-PL" sz="1000" dirty="0"/>
              <a:t>tel. (0-22) 822 30 30; (0-22) 258 62 27</a:t>
            </a:r>
          </a:p>
          <a:p>
            <a:pPr algn="ctr"/>
            <a:r>
              <a:rPr lang="pl-PL" sz="1000" dirty="0"/>
              <a:t>prawnik@drmaliszewskakancelaria.com</a:t>
            </a:r>
          </a:p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267025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780928"/>
            <a:ext cx="8496944" cy="3474720"/>
          </a:xfrm>
        </p:spPr>
        <p:txBody>
          <a:bodyPr/>
          <a:lstStyle/>
          <a:p>
            <a:pPr algn="just"/>
            <a:r>
              <a:rPr lang="pl-PL" b="1" dirty="0"/>
              <a:t>BŁĄD TERAPEUTYCZNY-</a:t>
            </a:r>
            <a:r>
              <a:rPr lang="pl-PL" dirty="0"/>
              <a:t> w praktyce często powiązany jest z błędem diagnostycznym. Polega on przykładowo na dobraniu niewłaściwej lub wadliwej metody leczenia, źle przeprowadzonej operacji, a które to czynności powodują uszczerbek na zdrowiu lub życiu pacjenta.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907704" y="476672"/>
            <a:ext cx="6512511" cy="1143000"/>
          </a:xfrm>
        </p:spPr>
        <p:txBody>
          <a:bodyPr/>
          <a:lstStyle/>
          <a:p>
            <a:pPr algn="l"/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Rodzaje błędów medycznych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60284" y="5916680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/>
              <a:t>Kancelaria Radcy Prawnego </a:t>
            </a:r>
          </a:p>
          <a:p>
            <a:pPr algn="ctr"/>
            <a:r>
              <a:rPr lang="pl-PL" sz="1000" dirty="0"/>
              <a:t>dr Małgorzaty Maliszewskiej</a:t>
            </a:r>
          </a:p>
          <a:p>
            <a:pPr algn="ctr"/>
            <a:r>
              <a:rPr lang="pl-PL" sz="1000" dirty="0"/>
              <a:t>ul. </a:t>
            </a:r>
            <a:r>
              <a:rPr lang="pl-PL" sz="1000" dirty="0" err="1"/>
              <a:t>Szczęśliwicka</a:t>
            </a:r>
            <a:r>
              <a:rPr lang="pl-PL" sz="1000" dirty="0"/>
              <a:t> 27a lok. 3, 02-323 Warszawa</a:t>
            </a:r>
          </a:p>
          <a:p>
            <a:pPr algn="ctr"/>
            <a:r>
              <a:rPr lang="pl-PL" sz="1000" dirty="0"/>
              <a:t>tel. (0-22) 822 30 30; (0-22) 258 62 27</a:t>
            </a:r>
          </a:p>
          <a:p>
            <a:pPr algn="ctr"/>
            <a:r>
              <a:rPr lang="pl-PL" sz="1000" dirty="0"/>
              <a:t>prawnik@drmaliszewskakancelaria.com</a:t>
            </a:r>
          </a:p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407606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3419" y="2919013"/>
            <a:ext cx="8712968" cy="3474720"/>
          </a:xfrm>
        </p:spPr>
        <p:txBody>
          <a:bodyPr/>
          <a:lstStyle/>
          <a:p>
            <a:pPr algn="just"/>
            <a:r>
              <a:rPr lang="pl-PL" b="1" dirty="0"/>
              <a:t>BŁĄD ROKOWANIA-</a:t>
            </a:r>
            <a:r>
              <a:rPr lang="pl-PL" dirty="0"/>
              <a:t> powstaje tylko w sytuacji, w której powstała szkoda. Polega na złym prognozowaniu, które może prowadzić do pogłębieniu się konsekwencji dla poszkodowanego.</a:t>
            </a: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403648" y="764704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pl-PL" sz="3200" dirty="0" smtClean="0">
                <a:solidFill>
                  <a:schemeClr val="bg1"/>
                </a:solidFill>
              </a:rPr>
              <a:t>Rodzaje błędów medycznych</a:t>
            </a:r>
            <a:endParaRPr lang="pl-PL" sz="3200" dirty="0">
              <a:solidFill>
                <a:schemeClr val="bg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60284" y="5916680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/>
              <a:t>Kancelaria Radcy Prawnego </a:t>
            </a:r>
          </a:p>
          <a:p>
            <a:pPr algn="ctr"/>
            <a:r>
              <a:rPr lang="pl-PL" sz="1000" dirty="0"/>
              <a:t>dr Małgorzaty Maliszewskiej</a:t>
            </a:r>
          </a:p>
          <a:p>
            <a:pPr algn="ctr"/>
            <a:r>
              <a:rPr lang="pl-PL" sz="1000" dirty="0"/>
              <a:t>ul. </a:t>
            </a:r>
            <a:r>
              <a:rPr lang="pl-PL" sz="1000" dirty="0" err="1"/>
              <a:t>Szczęśliwicka</a:t>
            </a:r>
            <a:r>
              <a:rPr lang="pl-PL" sz="1000" dirty="0"/>
              <a:t> 27a lok. 3, 02-323 Warszawa</a:t>
            </a:r>
          </a:p>
          <a:p>
            <a:pPr algn="ctr"/>
            <a:r>
              <a:rPr lang="pl-PL" sz="1000" dirty="0"/>
              <a:t>tel. (0-22) 822 30 30; (0-22) 258 62 27</a:t>
            </a:r>
          </a:p>
          <a:p>
            <a:pPr algn="ctr"/>
            <a:r>
              <a:rPr lang="pl-PL" sz="1000" dirty="0"/>
              <a:t>prawnik@drmaliszewskakancelaria.com</a:t>
            </a:r>
          </a:p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8961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Niestandardowy 18">
      <a:dk1>
        <a:sysClr val="windowText" lastClr="000000"/>
      </a:dk1>
      <a:lt1>
        <a:sysClr val="window" lastClr="FFFFFF"/>
      </a:lt1>
      <a:dk2>
        <a:srgbClr val="073E87"/>
      </a:dk2>
      <a:lt2>
        <a:srgbClr val="FFFF00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389</TotalTime>
  <Words>1952</Words>
  <Application>Microsoft Office PowerPoint</Application>
  <PresentationFormat>Pokaz na ekranie (4:3)</PresentationFormat>
  <Paragraphs>176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Kształt fali</vt:lpstr>
      <vt:lpstr>Błędy medyczne</vt:lpstr>
      <vt:lpstr>Źródła prawa</vt:lpstr>
      <vt:lpstr>Materiały źródłowe</vt:lpstr>
      <vt:lpstr>Czym jest błąd medyczny?</vt:lpstr>
      <vt:lpstr>Błąd medyczny, błąd lekarski, błąd w sztuce medycznej, błąd w sztuce lekarskiej – różne nazwy, jedno pojęcie</vt:lpstr>
      <vt:lpstr>Błąd medyczny a zachowanie lekarza</vt:lpstr>
      <vt:lpstr>Rodzaje błędów medycznych</vt:lpstr>
      <vt:lpstr>Rodzaje błędów medycznych</vt:lpstr>
      <vt:lpstr>Prezentacja programu PowerPoint</vt:lpstr>
      <vt:lpstr>Przesłanki stwierdzenia błędu medycznego</vt:lpstr>
      <vt:lpstr>Co zrobić, gdy podejrzewamy zaistnienie błędu medycznego?</vt:lpstr>
      <vt:lpstr>Roszczenia przysługujące z tytułu błędu medycznego</vt:lpstr>
      <vt:lpstr>Zadośćuczynienie</vt:lpstr>
      <vt:lpstr>Odszkodowanie</vt:lpstr>
      <vt:lpstr>Zapłata sumy na koszty leczenia</vt:lpstr>
      <vt:lpstr>Renta na zwiększone potrzeby</vt:lpstr>
      <vt:lpstr>Renta z tytułu utraty widoków na przyszłość i/lub utraty zdolności do pracy</vt:lpstr>
      <vt:lpstr>Od kogo należy dochodzić roszczeń?</vt:lpstr>
      <vt:lpstr>Koszty dochodzenia roszczeń</vt:lpstr>
      <vt:lpstr>Dlaczego warto dochodzić swoich praw?</vt:lpstr>
      <vt:lpstr>Dziękuję za uwagę!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Błędy medyczne</dc:title>
  <dc:creator>KancelariaPC1</dc:creator>
  <cp:lastModifiedBy>Kancelaria</cp:lastModifiedBy>
  <cp:revision>33</cp:revision>
  <dcterms:created xsi:type="dcterms:W3CDTF">2016-02-09T11:33:20Z</dcterms:created>
  <dcterms:modified xsi:type="dcterms:W3CDTF">2019-05-20T10:34:02Z</dcterms:modified>
</cp:coreProperties>
</file>